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69" r:id="rId2"/>
    <p:sldId id="397" r:id="rId3"/>
    <p:sldId id="399" r:id="rId4"/>
    <p:sldId id="267" r:id="rId5"/>
    <p:sldId id="393" r:id="rId6"/>
    <p:sldId id="396" r:id="rId7"/>
    <p:sldId id="389" r:id="rId8"/>
    <p:sldId id="314" r:id="rId9"/>
    <p:sldId id="316" r:id="rId10"/>
    <p:sldId id="392" r:id="rId11"/>
    <p:sldId id="306" r:id="rId12"/>
    <p:sldId id="307" r:id="rId13"/>
    <p:sldId id="308" r:id="rId14"/>
    <p:sldId id="322" r:id="rId15"/>
    <p:sldId id="350"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AE0AEFF-0EA2-4415-B734-9C917CA89C44}" type="datetimeFigureOut">
              <a:rPr lang="en-GB" smtClean="0"/>
              <a:t>23/04/2024</a:t>
            </a:fld>
            <a:endParaRPr lang="en-GB"/>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9837B566-606B-4E46-B79B-8583B7B43FE4}" type="slidenum">
              <a:rPr lang="en-GB" smtClean="0"/>
              <a:t>‹#›</a:t>
            </a:fld>
            <a:endParaRPr lang="en-GB"/>
          </a:p>
        </p:txBody>
      </p:sp>
    </p:spTree>
    <p:extLst>
      <p:ext uri="{BB962C8B-B14F-4D97-AF65-F5344CB8AC3E}">
        <p14:creationId xmlns:p14="http://schemas.microsoft.com/office/powerpoint/2010/main" val="4223589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556FEC7-1D4A-4296-995F-3DD2F322B27E}" type="datetimeFigureOut">
              <a:rPr lang="en-GB" smtClean="0"/>
              <a:t>23/04/2024</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F7A0E043-9806-4CF2-9530-CAC67872E0E1}" type="slidenum">
              <a:rPr lang="en-GB" smtClean="0"/>
              <a:t>‹#›</a:t>
            </a:fld>
            <a:endParaRPr lang="en-GB" dirty="0"/>
          </a:p>
        </p:txBody>
      </p:sp>
    </p:spTree>
    <p:extLst>
      <p:ext uri="{BB962C8B-B14F-4D97-AF65-F5344CB8AC3E}">
        <p14:creationId xmlns:p14="http://schemas.microsoft.com/office/powerpoint/2010/main" val="110472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A0E043-9806-4CF2-9530-CAC67872E0E1}" type="slidenum">
              <a:rPr lang="en-GB" smtClean="0"/>
              <a:t>1</a:t>
            </a:fld>
            <a:endParaRPr lang="en-GB" dirty="0"/>
          </a:p>
        </p:txBody>
      </p:sp>
    </p:spTree>
    <p:extLst>
      <p:ext uri="{BB962C8B-B14F-4D97-AF65-F5344CB8AC3E}">
        <p14:creationId xmlns:p14="http://schemas.microsoft.com/office/powerpoint/2010/main" val="158931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A0E043-9806-4CF2-9530-CAC67872E0E1}" type="slidenum">
              <a:rPr lang="en-GB" smtClean="0"/>
              <a:t>4</a:t>
            </a:fld>
            <a:endParaRPr lang="en-GB" dirty="0"/>
          </a:p>
        </p:txBody>
      </p:sp>
    </p:spTree>
    <p:extLst>
      <p:ext uri="{BB962C8B-B14F-4D97-AF65-F5344CB8AC3E}">
        <p14:creationId xmlns:p14="http://schemas.microsoft.com/office/powerpoint/2010/main" val="21967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A0E043-9806-4CF2-9530-CAC67872E0E1}" type="slidenum">
              <a:rPr lang="en-GB" smtClean="0"/>
              <a:t>5</a:t>
            </a:fld>
            <a:endParaRPr lang="en-GB" dirty="0"/>
          </a:p>
        </p:txBody>
      </p:sp>
    </p:spTree>
    <p:extLst>
      <p:ext uri="{BB962C8B-B14F-4D97-AF65-F5344CB8AC3E}">
        <p14:creationId xmlns:p14="http://schemas.microsoft.com/office/powerpoint/2010/main" val="284012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A0E043-9806-4CF2-9530-CAC67872E0E1}" type="slidenum">
              <a:rPr lang="en-GB" smtClean="0"/>
              <a:t>6</a:t>
            </a:fld>
            <a:endParaRPr lang="en-GB" dirty="0"/>
          </a:p>
        </p:txBody>
      </p:sp>
    </p:spTree>
    <p:extLst>
      <p:ext uri="{BB962C8B-B14F-4D97-AF65-F5344CB8AC3E}">
        <p14:creationId xmlns:p14="http://schemas.microsoft.com/office/powerpoint/2010/main" val="419729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DB9AC0-9AB6-4BBF-9501-29FE92453BB3}" type="slidenum">
              <a:rPr lang="en-GB" smtClean="0"/>
              <a:t>7</a:t>
            </a:fld>
            <a:endParaRPr lang="en-GB"/>
          </a:p>
        </p:txBody>
      </p:sp>
    </p:spTree>
    <p:extLst>
      <p:ext uri="{BB962C8B-B14F-4D97-AF65-F5344CB8AC3E}">
        <p14:creationId xmlns:p14="http://schemas.microsoft.com/office/powerpoint/2010/main" val="170249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DB9AC0-9AB6-4BBF-9501-29FE92453BB3}" type="slidenum">
              <a:rPr lang="en-GB" smtClean="0"/>
              <a:t>8</a:t>
            </a:fld>
            <a:endParaRPr lang="en-GB"/>
          </a:p>
        </p:txBody>
      </p:sp>
    </p:spTree>
    <p:extLst>
      <p:ext uri="{BB962C8B-B14F-4D97-AF65-F5344CB8AC3E}">
        <p14:creationId xmlns:p14="http://schemas.microsoft.com/office/powerpoint/2010/main" val="1270511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DB9AC0-9AB6-4BBF-9501-29FE92453BB3}" type="slidenum">
              <a:rPr lang="en-GB" smtClean="0"/>
              <a:t>9</a:t>
            </a:fld>
            <a:endParaRPr lang="en-GB"/>
          </a:p>
        </p:txBody>
      </p:sp>
    </p:spTree>
    <p:extLst>
      <p:ext uri="{BB962C8B-B14F-4D97-AF65-F5344CB8AC3E}">
        <p14:creationId xmlns:p14="http://schemas.microsoft.com/office/powerpoint/2010/main" val="27468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DB9AC0-9AB6-4BBF-9501-29FE92453BB3}" type="slidenum">
              <a:rPr lang="en-GB" smtClean="0"/>
              <a:t>10</a:t>
            </a:fld>
            <a:endParaRPr lang="en-GB"/>
          </a:p>
        </p:txBody>
      </p:sp>
    </p:spTree>
    <p:extLst>
      <p:ext uri="{BB962C8B-B14F-4D97-AF65-F5344CB8AC3E}">
        <p14:creationId xmlns:p14="http://schemas.microsoft.com/office/powerpoint/2010/main" val="10216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2619067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400827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85572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268238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5649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4739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342080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125049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3458650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299839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1B1396-94AD-41E4-8519-92A5F22B8266}" type="datetimeFigureOut">
              <a:rPr lang="en-GB" smtClean="0"/>
              <a:t>23/04/2024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C374DC2-6ECC-49ED-9F97-8715A0416BFC}" type="slidenum">
              <a:rPr lang="en-GB" smtClean="0"/>
              <a:t>‹#›</a:t>
            </a:fld>
            <a:endParaRPr lang="en-GB" dirty="0"/>
          </a:p>
        </p:txBody>
      </p:sp>
    </p:spTree>
    <p:extLst>
      <p:ext uri="{BB962C8B-B14F-4D97-AF65-F5344CB8AC3E}">
        <p14:creationId xmlns:p14="http://schemas.microsoft.com/office/powerpoint/2010/main" val="84281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1B1396-94AD-41E4-8519-92A5F22B8266}" type="datetimeFigureOut">
              <a:rPr lang="en-GB" smtClean="0"/>
              <a:t>23/04/2024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74DC2-6ECC-49ED-9F97-8715A0416BFC}" type="slidenum">
              <a:rPr lang="en-GB" smtClean="0"/>
              <a:t>‹#›</a:t>
            </a:fld>
            <a:endParaRPr lang="en-GB" dirty="0"/>
          </a:p>
        </p:txBody>
      </p:sp>
    </p:spTree>
    <p:extLst>
      <p:ext uri="{BB962C8B-B14F-4D97-AF65-F5344CB8AC3E}">
        <p14:creationId xmlns:p14="http://schemas.microsoft.com/office/powerpoint/2010/main" val="44239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hyperlink" Target="http://www.ymelifecoaching.com.au/the-power-of-a-hug/"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hyperlink" Target="http://www.google.co.uk/url?url=http://www.123rf.com/stock-photo/cramped_space.html&amp;rct=j&amp;frm=1&amp;q=&amp;esrc=s&amp;sa=U&amp;ved=0ahUKEwjmxKW7kafNAhUKIMAKHSqRA6gQwW4IMjAO&amp;usg=AFQjCNFJPtKAgZnAHsFqY5jU1gSp9e1NrA" TargetMode="External"/><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www.google.co.uk/url?url=http://www.xtec.cat/~jrene5/games/flashcards/fc1.htm&amp;rct=j&amp;frm=1&amp;q=&amp;esrc=s&amp;sa=U&amp;ved=0ahUKEwiaydTrj6fNAhXFLMAKHQdSDsUQwW4INjAQ&amp;usg=AFQjCNFgZWKf5YOYTnbjFeKCe0wmdK5mcg" TargetMode="External"/><Relationship Id="rId5" Type="http://schemas.openxmlformats.org/officeDocument/2006/relationships/image" Target="../media/image8.jpeg"/><Relationship Id="rId10" Type="http://schemas.openxmlformats.org/officeDocument/2006/relationships/image" Target="../media/image2.png"/><Relationship Id="rId4" Type="http://schemas.openxmlformats.org/officeDocument/2006/relationships/hyperlink" Target="http://www.google.co.uk/url?url=http://www.keyword-suggestions.com/Y2FydG9vbiBibGFua2V0/&amp;rct=j&amp;frm=1&amp;q=&amp;esrc=s&amp;sa=U&amp;ved=0ahUKEwjdnLndj6fNAhWqAcAKHTMsB0YQwW4IIjAG&amp;usg=AFQjCNHHfuS52FnrnCjLKEiR3jmFft3CJQ" TargetMode="External"/><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childrenandfamilyhealthdevon.nhs.uk/" TargetMode="External"/><Relationship Id="rId4" Type="http://schemas.openxmlformats.org/officeDocument/2006/relationships/hyperlink" Target="http://www.nhs.uk/conditions/attention-deficit-hyperactivity-disorder-adhd/"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7664" y="591046"/>
            <a:ext cx="5176664" cy="864096"/>
          </a:xfrm>
        </p:spPr>
        <p:txBody>
          <a:bodyPr>
            <a:normAutofit fontScale="70000" lnSpcReduction="20000"/>
          </a:bodyPr>
          <a:lstStyle/>
          <a:p>
            <a:r>
              <a:rPr lang="en-GB" sz="4000" b="1" dirty="0"/>
              <a:t>Sensory and Physical Needs</a:t>
            </a:r>
          </a:p>
          <a:p>
            <a:r>
              <a:rPr lang="en-GB" sz="4000" b="1" dirty="0"/>
              <a:t>Parent workshop</a:t>
            </a:r>
          </a:p>
          <a:p>
            <a:endParaRPr lang="en-GB" sz="4000" b="1" dirty="0"/>
          </a:p>
          <a:p>
            <a:endParaRPr lang="en-GB" sz="4000" b="1" dirty="0"/>
          </a:p>
          <a:p>
            <a:pPr algn="l"/>
            <a:endParaRPr lang="en-GB" sz="4000" b="1" dirty="0"/>
          </a:p>
          <a:p>
            <a:endParaRPr lang="en-GB" sz="4000" b="1" dirty="0"/>
          </a:p>
          <a:p>
            <a:endParaRPr lang="en-GB" sz="4000" b="1" dirty="0"/>
          </a:p>
          <a:p>
            <a:endParaRPr lang="en-GB" sz="4000" b="1" dirty="0"/>
          </a:p>
        </p:txBody>
      </p:sp>
      <p:sp>
        <p:nvSpPr>
          <p:cNvPr id="4" name="WordArt 2"/>
          <p:cNvSpPr>
            <a:spLocks noChangeArrowheads="1" noChangeShapeType="1" noTextEdit="1"/>
          </p:cNvSpPr>
          <p:nvPr/>
        </p:nvSpPr>
        <p:spPr bwMode="auto">
          <a:xfrm>
            <a:off x="1979712" y="2276872"/>
            <a:ext cx="5505450" cy="647700"/>
          </a:xfrm>
          <a:prstGeom prst="rect">
            <a:avLst/>
          </a:prstGeom>
          <a:extLst>
            <a:ext uri="{91240B29-F687-4F45-9708-019B960494DF}">
              <a14:hiddenLine xmlns:a14="http://schemas.microsoft.com/office/drawing/2010/main" w="889">
                <a:solidFill>
                  <a:srgbClr val="D8D8D8"/>
                </a:solidFill>
                <a:round/>
                <a:headEnd/>
                <a:tailEnd/>
              </a14:hiddenLine>
            </a:ext>
          </a:extLst>
        </p:spPr>
        <p:txBody>
          <a:bodyPr wrap="none" fromWordArt="1">
            <a:prstTxWarp prst="textPlain">
              <a:avLst>
                <a:gd name="adj" fmla="val 50000"/>
              </a:avLst>
            </a:prstTxWarp>
          </a:bodyPr>
          <a:lstStyle/>
          <a:p>
            <a:pPr algn="ctr" rtl="0">
              <a:buNone/>
            </a:pPr>
            <a:endParaRPr lang="en-GB" sz="3600" b="1" kern="10" spc="0" dirty="0">
              <a:ln>
                <a:noFill/>
              </a:ln>
              <a:solidFill>
                <a:srgbClr val="00B050"/>
              </a:solidFill>
              <a:effectLst>
                <a:prstShdw prst="shdw17" dist="17961" dir="2700000">
                  <a:srgbClr val="00B050">
                    <a:gamma/>
                    <a:shade val="60000"/>
                    <a:invGamma/>
                    <a:alpha val="74998"/>
                  </a:srgbClr>
                </a:prstShdw>
              </a:effectLst>
              <a:latin typeface="Arial Black"/>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3880" y="292031"/>
            <a:ext cx="2414587" cy="181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p:cNvSpPr/>
          <p:nvPr/>
        </p:nvSpPr>
        <p:spPr>
          <a:xfrm>
            <a:off x="539552" y="1681341"/>
            <a:ext cx="5598368" cy="369332"/>
          </a:xfrm>
          <a:prstGeom prst="rect">
            <a:avLst/>
          </a:prstGeom>
        </p:spPr>
        <p:txBody>
          <a:bodyPr wrap="square">
            <a:spAutoFit/>
          </a:bodyPr>
          <a:lstStyle/>
          <a:p>
            <a:r>
              <a:rPr lang="en-GB" b="1" dirty="0">
                <a:solidFill>
                  <a:srgbClr val="00B050"/>
                </a:solidFill>
              </a:rPr>
              <a:t>Quick Checker for Physical and Sensory needs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637354196"/>
              </p:ext>
            </p:extLst>
          </p:nvPr>
        </p:nvGraphicFramePr>
        <p:xfrm>
          <a:off x="457200" y="2276872"/>
          <a:ext cx="7027962" cy="4003847"/>
        </p:xfrm>
        <a:graphic>
          <a:graphicData uri="http://schemas.openxmlformats.org/drawingml/2006/table">
            <a:tbl>
              <a:tblPr firstRow="1" firstCol="1" bandRow="1"/>
              <a:tblGrid>
                <a:gridCol w="6440220">
                  <a:extLst>
                    <a:ext uri="{9D8B030D-6E8A-4147-A177-3AD203B41FA5}">
                      <a16:colId xmlns:a16="http://schemas.microsoft.com/office/drawing/2014/main" val="2865916272"/>
                    </a:ext>
                  </a:extLst>
                </a:gridCol>
                <a:gridCol w="587742">
                  <a:extLst>
                    <a:ext uri="{9D8B030D-6E8A-4147-A177-3AD203B41FA5}">
                      <a16:colId xmlns:a16="http://schemas.microsoft.com/office/drawing/2014/main" val="119838964"/>
                    </a:ext>
                  </a:extLst>
                </a:gridCol>
              </a:tblGrid>
              <a:tr h="421457">
                <a:tc gridSpan="2">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Sensory and physical</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n-GB" sz="1100" i="1" dirty="0">
                          <a:effectLst/>
                          <a:latin typeface="Calibri" panose="020F0502020204030204" pitchFamily="34" charset="0"/>
                          <a:ea typeface="Calibri" panose="020F0502020204030204" pitchFamily="34" charset="0"/>
                          <a:cs typeface="Times New Roman" panose="02020603050405020304" pitchFamily="18" charset="0"/>
                        </a:rPr>
                        <a:t>Areas of concern…</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extLst>
                  <a:ext uri="{0D108BD9-81ED-4DB2-BD59-A6C34878D82A}">
                    <a16:rowId xmlns:a16="http://schemas.microsoft.com/office/drawing/2014/main" val="1641341169"/>
                  </a:ext>
                </a:extLst>
              </a:tr>
              <a:tr h="842916">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 presents with having a visual impairment which is affecting their learning and/or access to the curriculum e.g. holds books very closely or at an unusual angle, fails to respond to non-verbal instructions, loses place when reading, skips lines and struggles to find text on a page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18997"/>
                  </a:ext>
                </a:extLst>
              </a:tr>
              <a:tr h="632186">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 present with having a hearing impairment which is affecting their learning and/or access to the curriculum e.g. distractible in class, poor listening skills in a busy environment, asks you to repeat instructions</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627859"/>
                  </a:ext>
                </a:extLst>
              </a:tr>
              <a:tr h="842916">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 presents with poor speech intelligibility, difficulty with recognising and responding to phonics, chooses to either avoid attention or is over demanding, limited vocabulary both receptive and expressive, immature grammatical structures in spoken language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46346"/>
                  </a:ext>
                </a:extLst>
              </a:tr>
              <a:tr h="632186">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 presents with having a multi-sensory need which is affecting their learning and/or access to the curriculum e.g. have a dual sensory loss where both vision and hearing are recued</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8496993"/>
                  </a:ext>
                </a:extLst>
              </a:tr>
              <a:tr h="421457">
                <a:tc>
                  <a:txBody>
                    <a:bodyPr/>
                    <a:lstStyle/>
                    <a:p>
                      <a:pPr>
                        <a:lnSpc>
                          <a:spcPct val="115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pupil’s physical skills/needs are affecting their learning and/or access to the curriculum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190525"/>
                  </a:ext>
                </a:extLst>
              </a:tr>
              <a:tr h="210729">
                <a:tc>
                  <a:txBody>
                    <a:bodyPr/>
                    <a:lstStyle/>
                    <a:p>
                      <a:pPr>
                        <a:lnSpc>
                          <a:spcPct val="115000"/>
                        </a:lnSpc>
                        <a:spcAft>
                          <a:spcPts val="0"/>
                        </a:spcAft>
                      </a:pPr>
                      <a:r>
                        <a:rPr lang="en-GB" sz="1100">
                          <a:effectLst/>
                          <a:latin typeface="Calibri" panose="020F0502020204030204" pitchFamily="34" charset="0"/>
                          <a:ea typeface="Calibri" panose="020F0502020204030204" pitchFamily="34" charset="0"/>
                          <a:cs typeface="Times New Roman" panose="02020603050405020304" pitchFamily="18" charset="0"/>
                        </a:rPr>
                        <a:t>the pupil’s medical needs are affecting their learning and/or access to the curriculum </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797268"/>
                  </a:ext>
                </a:extLst>
              </a:tr>
            </a:tbl>
          </a:graphicData>
        </a:graphic>
      </p:graphicFrame>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0084" y="356076"/>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28384" y="5975919"/>
            <a:ext cx="609600" cy="609600"/>
          </a:xfrm>
          <a:prstGeom prst="rect">
            <a:avLst/>
          </a:prstGeom>
        </p:spPr>
      </p:pic>
    </p:spTree>
    <p:extLst>
      <p:ext uri="{BB962C8B-B14F-4D97-AF65-F5344CB8AC3E}">
        <p14:creationId xmlns:p14="http://schemas.microsoft.com/office/powerpoint/2010/main" val="3425703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57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Strategies</a:t>
            </a:r>
          </a:p>
        </p:txBody>
      </p:sp>
      <p:sp>
        <p:nvSpPr>
          <p:cNvPr id="3" name="Content Placeholder 2"/>
          <p:cNvSpPr>
            <a:spLocks noGrp="1"/>
          </p:cNvSpPr>
          <p:nvPr>
            <p:ph idx="1"/>
          </p:nvPr>
        </p:nvSpPr>
        <p:spPr>
          <a:xfrm>
            <a:off x="457200" y="1600200"/>
            <a:ext cx="8229600" cy="4925144"/>
          </a:xfrm>
        </p:spPr>
        <p:txBody>
          <a:bodyPr>
            <a:normAutofit fontScale="25000" lnSpcReduction="20000"/>
          </a:bodyPr>
          <a:lstStyle/>
          <a:p>
            <a:pPr lvl="0"/>
            <a:r>
              <a:rPr lang="en-GB" sz="8400" dirty="0">
                <a:solidFill>
                  <a:prstClr val="black"/>
                </a:solidFill>
              </a:rPr>
              <a:t>Finding appropriate activities for the sensations the child is seeking, and give them opportunities for more input. Such as, increased opportunities for tactile exploration or movement activities.</a:t>
            </a:r>
          </a:p>
          <a:p>
            <a:pPr marL="0" lvl="0" indent="0">
              <a:buNone/>
            </a:pPr>
            <a:endParaRPr lang="en-GB" sz="8400" dirty="0">
              <a:solidFill>
                <a:prstClr val="black"/>
              </a:solidFill>
            </a:endParaRPr>
          </a:p>
          <a:p>
            <a:r>
              <a:rPr lang="en-GB" sz="8400" b="1" dirty="0">
                <a:solidFill>
                  <a:srgbClr val="0070C0"/>
                </a:solidFill>
              </a:rPr>
              <a:t>Proprioceptive activities </a:t>
            </a:r>
            <a:r>
              <a:rPr lang="en-GB" sz="8400" dirty="0">
                <a:solidFill>
                  <a:srgbClr val="0070C0"/>
                </a:solidFill>
              </a:rPr>
              <a:t> </a:t>
            </a:r>
            <a:r>
              <a:rPr lang="en-GB" sz="8400" dirty="0">
                <a:solidFill>
                  <a:prstClr val="black"/>
                </a:solidFill>
              </a:rPr>
              <a:t>- this is any movement with weight or resistance against the body.</a:t>
            </a:r>
          </a:p>
          <a:p>
            <a:pPr lvl="0"/>
            <a:r>
              <a:rPr lang="en-GB" sz="8400" dirty="0">
                <a:solidFill>
                  <a:prstClr val="black"/>
                </a:solidFill>
              </a:rPr>
              <a:t>Increasing proprioception helps regulate the sensory system, so the body is calmer and more organised. This means that the system can register and make sense of sensory input.</a:t>
            </a:r>
            <a:endParaRPr lang="en-GB" sz="8400" b="1" dirty="0"/>
          </a:p>
          <a:p>
            <a:r>
              <a:rPr lang="en-GB" sz="8400" b="1" dirty="0"/>
              <a:t>Deep touch pressure</a:t>
            </a:r>
            <a:r>
              <a:rPr lang="en-GB" sz="8400" dirty="0"/>
              <a:t> acts as a calming or focusing agent on the nervous system </a:t>
            </a:r>
            <a:r>
              <a:rPr lang="en-GB" sz="8400" dirty="0" err="1"/>
              <a:t>eg</a:t>
            </a:r>
            <a:r>
              <a:rPr lang="en-GB" sz="8400" dirty="0"/>
              <a:t> increases endorphin levels </a:t>
            </a:r>
            <a:r>
              <a:rPr lang="en-GB" sz="8400" dirty="0">
                <a:latin typeface="Calibri" panose="020F0502020204030204" pitchFamily="34" charset="0"/>
              </a:rPr>
              <a:t>and decreases heart rate and blood pressure (indicators of anxiety and stress)</a:t>
            </a:r>
            <a:endParaRPr lang="en-GB" sz="8400" dirty="0"/>
          </a:p>
          <a:p>
            <a:r>
              <a:rPr lang="en-GB" sz="8400" dirty="0"/>
              <a:t>It is often provided by firm holding, firm stroking, hugging and squeezing. </a:t>
            </a:r>
          </a:p>
          <a:p>
            <a:pPr marL="457200" lvl="0" indent="-457200"/>
            <a:r>
              <a:rPr lang="en-GB" sz="8400" dirty="0">
                <a:solidFill>
                  <a:prstClr val="black"/>
                </a:solidFill>
              </a:rPr>
              <a:t>When touch is uncomfortable use deep touch to desensitise the area.</a:t>
            </a:r>
          </a:p>
          <a:p>
            <a:pPr marL="457200" lvl="0" indent="-457200"/>
            <a:r>
              <a:rPr lang="en-GB" sz="8400" dirty="0">
                <a:solidFill>
                  <a:prstClr val="black"/>
                </a:solidFill>
              </a:rPr>
              <a:t>Use proprioceptive activities prior to and following the particular activity.</a:t>
            </a:r>
          </a:p>
          <a:p>
            <a:endParaRPr lang="en-GB" sz="8400" dirty="0"/>
          </a:p>
          <a:p>
            <a:pPr marL="0" indent="0">
              <a:buNone/>
            </a:pPr>
            <a:endParaRPr lang="en-GB" sz="8400" dirty="0"/>
          </a:p>
          <a:p>
            <a:pPr marL="0" indent="0">
              <a:buNone/>
            </a:pPr>
            <a:endParaRPr lang="en-GB" sz="8400" dirty="0"/>
          </a:p>
          <a:p>
            <a:pPr marL="0" indent="0" algn="r">
              <a:buNone/>
            </a:pPr>
            <a:r>
              <a:rPr lang="en-GB" dirty="0"/>
              <a:t> </a:t>
            </a:r>
            <a:r>
              <a:rPr lang="en-GB" sz="1800" dirty="0"/>
              <a:t>(</a:t>
            </a:r>
            <a:r>
              <a:rPr lang="en-GB" sz="1800" dirty="0" err="1"/>
              <a:t>Hsin</a:t>
            </a:r>
            <a:r>
              <a:rPr lang="en-GB" sz="1800" dirty="0"/>
              <a:t>-Yung Chen et. al., 2011).</a:t>
            </a:r>
          </a:p>
          <a:p>
            <a:pPr marL="0" indent="0">
              <a:buNone/>
            </a:pPr>
            <a:endParaRPr lang="en-GB" dirty="0"/>
          </a:p>
        </p:txBody>
      </p:sp>
      <p:pic>
        <p:nvPicPr>
          <p:cNvPr id="4" name="irc_mi" descr="http://www.ymelifecoaching.com.au/wp-content/uploads/2015/09/give-a-hug-blog.jp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576" y="234132"/>
            <a:ext cx="1080120" cy="1274787"/>
          </a:xfrm>
          <a:prstGeom prst="rect">
            <a:avLst/>
          </a:prstGeom>
          <a:noFill/>
          <a:ln>
            <a:noFill/>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12360" y="6098306"/>
            <a:ext cx="609600" cy="609600"/>
          </a:xfrm>
          <a:prstGeom prst="rect">
            <a:avLst/>
          </a:prstGeom>
        </p:spPr>
      </p:pic>
    </p:spTree>
    <p:extLst>
      <p:ext uri="{BB962C8B-B14F-4D97-AF65-F5344CB8AC3E}">
        <p14:creationId xmlns:p14="http://schemas.microsoft.com/office/powerpoint/2010/main" val="4224172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Calming Demonstration and Trial</a:t>
            </a:r>
          </a:p>
        </p:txBody>
      </p:sp>
      <p:sp>
        <p:nvSpPr>
          <p:cNvPr id="3" name="Content Placeholder 2"/>
          <p:cNvSpPr>
            <a:spLocks noGrp="1"/>
          </p:cNvSpPr>
          <p:nvPr>
            <p:ph idx="1"/>
          </p:nvPr>
        </p:nvSpPr>
        <p:spPr/>
        <p:txBody>
          <a:bodyPr>
            <a:noAutofit/>
          </a:bodyPr>
          <a:lstStyle/>
          <a:p>
            <a:pPr marL="0" indent="0">
              <a:buNone/>
            </a:pPr>
            <a:r>
              <a:rPr lang="en-GB" sz="1800" dirty="0">
                <a:latin typeface="+mj-lt"/>
              </a:rPr>
              <a:t>It is important to remember that one activity may benefit one child but not another and its effectiveness may vary throughout the day. An activity that may be calming for one child may be alerting for another.</a:t>
            </a:r>
          </a:p>
          <a:p>
            <a:pPr marL="0" indent="0">
              <a:buNone/>
            </a:pPr>
            <a:endParaRPr lang="en-GB" sz="1800" b="1" dirty="0">
              <a:latin typeface="+mj-lt"/>
            </a:endParaRPr>
          </a:p>
          <a:p>
            <a:r>
              <a:rPr lang="en-GB" sz="1800" dirty="0">
                <a:latin typeface="+mj-lt"/>
              </a:rPr>
              <a:t>Wrap self in a big, heavy blanket.</a:t>
            </a:r>
          </a:p>
          <a:p>
            <a:r>
              <a:rPr lang="en-GB" sz="1800" dirty="0">
                <a:latin typeface="+mj-lt"/>
              </a:rPr>
              <a:t>Hands on head and pressing down.</a:t>
            </a:r>
          </a:p>
          <a:p>
            <a:r>
              <a:rPr lang="en-GB" sz="1800" dirty="0">
                <a:latin typeface="+mj-lt"/>
              </a:rPr>
              <a:t>Tucking legs up and squeezing.</a:t>
            </a:r>
          </a:p>
          <a:p>
            <a:r>
              <a:rPr lang="en-GB" sz="1800" dirty="0">
                <a:latin typeface="+mj-lt"/>
              </a:rPr>
              <a:t>Joint compression</a:t>
            </a:r>
          </a:p>
          <a:p>
            <a:r>
              <a:rPr lang="en-GB" sz="1800" dirty="0">
                <a:latin typeface="+mj-lt"/>
              </a:rPr>
              <a:t>Slow rocking e.g. rocking chair.</a:t>
            </a:r>
          </a:p>
          <a:p>
            <a:r>
              <a:rPr lang="en-GB" sz="1800" dirty="0">
                <a:latin typeface="+mj-lt"/>
              </a:rPr>
              <a:t>Giving themselves a hug.</a:t>
            </a:r>
          </a:p>
          <a:p>
            <a:r>
              <a:rPr lang="en-GB" sz="1800" dirty="0">
                <a:latin typeface="+mj-lt"/>
              </a:rPr>
              <a:t>Squeezing and relaxing a small fidget toy.</a:t>
            </a:r>
          </a:p>
          <a:p>
            <a:r>
              <a:rPr lang="en-GB" sz="1800" dirty="0">
                <a:latin typeface="+mj-lt"/>
              </a:rPr>
              <a:t>Squeezing and relaxing face and/or hands.</a:t>
            </a:r>
          </a:p>
          <a:p>
            <a:r>
              <a:rPr lang="en-GB" sz="1800" dirty="0">
                <a:latin typeface="+mj-lt"/>
              </a:rPr>
              <a:t>Snuggling into a small space.</a:t>
            </a:r>
          </a:p>
          <a:p>
            <a:r>
              <a:rPr lang="en-GB" sz="1800" dirty="0">
                <a:latin typeface="+mj-lt"/>
              </a:rPr>
              <a:t>Chewing food or chew toys</a:t>
            </a:r>
          </a:p>
          <a:p>
            <a:r>
              <a:rPr lang="en-GB" sz="1800" dirty="0">
                <a:latin typeface="+mj-lt"/>
              </a:rPr>
              <a:t>Sucking yoghurt/thick milkshake through straw.</a:t>
            </a:r>
          </a:p>
          <a:p>
            <a:endParaRPr lang="en-GB" sz="1800" dirty="0"/>
          </a:p>
          <a:p>
            <a:endParaRPr lang="en-GB" sz="1800" dirty="0"/>
          </a:p>
        </p:txBody>
      </p:sp>
      <p:pic>
        <p:nvPicPr>
          <p:cNvPr id="4" name="Picture 3" descr="Image result for blanket cartoon">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420888"/>
            <a:ext cx="1352550" cy="1316990"/>
          </a:xfrm>
          <a:prstGeom prst="rect">
            <a:avLst/>
          </a:prstGeom>
          <a:noFill/>
          <a:ln>
            <a:noFill/>
          </a:ln>
        </p:spPr>
      </p:pic>
      <p:pic>
        <p:nvPicPr>
          <p:cNvPr id="5" name="Picture 4" descr="Image result for hands on head cartoon">
            <a:hlinkClick r:id="rId6"/>
          </p:cNvPr>
          <p:cNvPicPr/>
          <p:nvPr/>
        </p:nvPicPr>
        <p:blipFill>
          <a:blip r:embed="rId7">
            <a:extLst>
              <a:ext uri="{28A0092B-C50C-407E-A947-70E740481C1C}">
                <a14:useLocalDpi xmlns:a14="http://schemas.microsoft.com/office/drawing/2010/main" val="0"/>
              </a:ext>
            </a:extLst>
          </a:blip>
          <a:srcRect/>
          <a:stretch>
            <a:fillRect/>
          </a:stretch>
        </p:blipFill>
        <p:spPr bwMode="auto">
          <a:xfrm>
            <a:off x="6729541" y="3076002"/>
            <a:ext cx="1552575" cy="1155700"/>
          </a:xfrm>
          <a:prstGeom prst="rect">
            <a:avLst/>
          </a:prstGeom>
          <a:noFill/>
          <a:ln>
            <a:noFill/>
          </a:ln>
        </p:spPr>
      </p:pic>
      <p:pic>
        <p:nvPicPr>
          <p:cNvPr id="6" name="Picture 5" descr="Image result for cramped space cartoon">
            <a:hlinkClick r:id="rId8"/>
          </p:cNvPr>
          <p:cNvPicPr/>
          <p:nvPr/>
        </p:nvPicPr>
        <p:blipFill>
          <a:blip r:embed="rId9">
            <a:extLst>
              <a:ext uri="{28A0092B-C50C-407E-A947-70E740481C1C}">
                <a14:useLocalDpi xmlns:a14="http://schemas.microsoft.com/office/drawing/2010/main" val="0"/>
              </a:ext>
            </a:extLst>
          </a:blip>
          <a:srcRect/>
          <a:stretch>
            <a:fillRect/>
          </a:stretch>
        </p:blipFill>
        <p:spPr bwMode="auto">
          <a:xfrm>
            <a:off x="5791809" y="4869160"/>
            <a:ext cx="1778635" cy="1162050"/>
          </a:xfrm>
          <a:prstGeom prst="rect">
            <a:avLst/>
          </a:prstGeom>
          <a:noFill/>
          <a:ln>
            <a:noFill/>
          </a:ln>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977316" y="6127092"/>
            <a:ext cx="609600" cy="609600"/>
          </a:xfrm>
          <a:prstGeom prst="rect">
            <a:avLst/>
          </a:prstGeom>
        </p:spPr>
      </p:pic>
    </p:spTree>
    <p:extLst>
      <p:ext uri="{BB962C8B-B14F-4D97-AF65-F5344CB8AC3E}">
        <p14:creationId xmlns:p14="http://schemas.microsoft.com/office/powerpoint/2010/main" val="2375483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1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rgbClr val="00B050"/>
                </a:solidFill>
              </a:rPr>
              <a:t>Continued…</a:t>
            </a:r>
          </a:p>
        </p:txBody>
      </p:sp>
      <p:sp>
        <p:nvSpPr>
          <p:cNvPr id="3" name="Content Placeholder 2"/>
          <p:cNvSpPr>
            <a:spLocks noGrp="1"/>
          </p:cNvSpPr>
          <p:nvPr>
            <p:ph idx="1"/>
          </p:nvPr>
        </p:nvSpPr>
        <p:spPr>
          <a:xfrm>
            <a:off x="457200" y="1600200"/>
            <a:ext cx="8229600" cy="4997152"/>
          </a:xfrm>
        </p:spPr>
        <p:txBody>
          <a:bodyPr>
            <a:normAutofit fontScale="32500" lnSpcReduction="20000"/>
          </a:bodyPr>
          <a:lstStyle/>
          <a:p>
            <a:pPr marL="0" indent="0">
              <a:buNone/>
            </a:pPr>
            <a:r>
              <a:rPr lang="en-GB" sz="6800" b="1" dirty="0"/>
              <a:t>Calming</a:t>
            </a:r>
          </a:p>
          <a:p>
            <a:pPr marL="0" indent="0">
              <a:buNone/>
            </a:pPr>
            <a:r>
              <a:rPr lang="en-GB" sz="6800" dirty="0"/>
              <a:t>Routine calming activities may be part of the day and</a:t>
            </a:r>
          </a:p>
          <a:p>
            <a:pPr marL="0" indent="0">
              <a:buNone/>
            </a:pPr>
            <a:r>
              <a:rPr lang="en-GB" sz="6800" dirty="0"/>
              <a:t>part of the daily timetable</a:t>
            </a:r>
          </a:p>
          <a:p>
            <a:pPr marL="0" indent="0">
              <a:buNone/>
            </a:pPr>
            <a:endParaRPr lang="en-GB" sz="6800" dirty="0"/>
          </a:p>
          <a:p>
            <a:r>
              <a:rPr lang="en-GB" sz="6800" dirty="0"/>
              <a:t>Walk to school with a backpack on.</a:t>
            </a:r>
          </a:p>
          <a:p>
            <a:r>
              <a:rPr lang="en-GB" sz="6800" dirty="0"/>
              <a:t>Press ups or chair press ups regularly through the day e.g. before school, lunch time, after school.</a:t>
            </a:r>
          </a:p>
          <a:p>
            <a:r>
              <a:rPr lang="en-GB" sz="6800" dirty="0"/>
              <a:t>Help with moving chairs/furniture in classroom. </a:t>
            </a:r>
          </a:p>
          <a:p>
            <a:r>
              <a:rPr lang="en-GB" sz="6800" dirty="0"/>
              <a:t>Help to open and hold doors, or collect and hand out equipment.</a:t>
            </a:r>
          </a:p>
          <a:p>
            <a:r>
              <a:rPr lang="en-GB" sz="6800" dirty="0"/>
              <a:t>Put on a heavy coat or heavy blanket over the shoulders as part of chill out time.</a:t>
            </a:r>
          </a:p>
          <a:p>
            <a:r>
              <a:rPr lang="en-GB" sz="6800" dirty="0"/>
              <a:t>Have a corner with favourite sensory activities to go to</a:t>
            </a:r>
          </a:p>
          <a:p>
            <a:r>
              <a:rPr lang="en-GB" sz="6800" dirty="0"/>
              <a:t>Squeeze/rock against gym ball</a:t>
            </a:r>
          </a:p>
          <a:p>
            <a:pPr marL="0" indent="0">
              <a:buNone/>
            </a:pPr>
            <a:r>
              <a:rPr lang="en-GB" dirty="0"/>
              <a:t> </a:t>
            </a:r>
          </a:p>
          <a:p>
            <a:pPr marL="0" indent="0">
              <a:buNone/>
            </a:pPr>
            <a:r>
              <a:rPr lang="en-GB" dirty="0"/>
              <a:t> </a:t>
            </a:r>
          </a:p>
          <a:p>
            <a:endParaRPr lang="en-GB" dirty="0"/>
          </a:p>
        </p:txBody>
      </p:sp>
      <p:pic>
        <p:nvPicPr>
          <p:cNvPr id="7172" name="Picture 4" descr="C:\Users\angej99\AppData\Local\Microsoft\Windows\Temporary Internet Files\Content.IE5\BHPUH5J0\15446902-the-illustration-shows-a-boy-and-a-girl-tourists-they-go-on-the-hike-behind-them-backpacks-illustra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0232" y="491749"/>
            <a:ext cx="1665312" cy="166531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angej99\AppData\Local\Microsoft\Windows\Temporary Internet Files\Content.IE5\2PVJRI1N\Little_Boy_Using_a_Shovel_To_Dig_Up_Dirt_Royalty_Free_Clipart_Picture_090417-016144-29604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526232"/>
            <a:ext cx="1675614" cy="116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3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Alerting</a:t>
            </a:r>
          </a:p>
        </p:txBody>
      </p:sp>
      <p:sp>
        <p:nvSpPr>
          <p:cNvPr id="3" name="Content Placeholder 2"/>
          <p:cNvSpPr>
            <a:spLocks noGrp="1"/>
          </p:cNvSpPr>
          <p:nvPr>
            <p:ph idx="1"/>
          </p:nvPr>
        </p:nvSpPr>
        <p:spPr>
          <a:xfrm>
            <a:off x="457200" y="1412776"/>
            <a:ext cx="8229600" cy="4713387"/>
          </a:xfrm>
        </p:spPr>
        <p:txBody>
          <a:bodyPr>
            <a:normAutofit fontScale="55000" lnSpcReduction="20000"/>
          </a:bodyPr>
          <a:lstStyle/>
          <a:p>
            <a:pPr marL="0" indent="0">
              <a:buNone/>
            </a:pPr>
            <a:endParaRPr lang="en-GB" sz="4400" dirty="0"/>
          </a:p>
          <a:p>
            <a:r>
              <a:rPr lang="en-GB" sz="4400" dirty="0"/>
              <a:t>Up/down movements, jogging/running, fast movement (for short periods only).</a:t>
            </a:r>
          </a:p>
          <a:p>
            <a:r>
              <a:rPr lang="en-GB" sz="4400" dirty="0"/>
              <a:t>Jumping, jumping jacks.</a:t>
            </a:r>
          </a:p>
          <a:p>
            <a:r>
              <a:rPr lang="en-GB" sz="4400" dirty="0"/>
              <a:t>Clapping activities.</a:t>
            </a:r>
          </a:p>
          <a:p>
            <a:r>
              <a:rPr lang="en-GB" sz="4400" dirty="0"/>
              <a:t>Making faces e.g. open mouth wide.</a:t>
            </a:r>
          </a:p>
          <a:p>
            <a:r>
              <a:rPr lang="en-GB" sz="4400" dirty="0"/>
              <a:t>Stamping on spot.</a:t>
            </a:r>
          </a:p>
          <a:p>
            <a:r>
              <a:rPr lang="en-GB" sz="4400" dirty="0"/>
              <a:t>Eating crunchy food.</a:t>
            </a:r>
          </a:p>
          <a:p>
            <a:r>
              <a:rPr lang="en-GB" sz="4400" dirty="0"/>
              <a:t>Drinking cold drinks</a:t>
            </a:r>
          </a:p>
          <a:p>
            <a:r>
              <a:rPr lang="en-GB" sz="4400" dirty="0"/>
              <a:t>Regular routine of jumping/chair push ups.</a:t>
            </a:r>
          </a:p>
          <a:p>
            <a:r>
              <a:rPr lang="en-GB" sz="4400" dirty="0"/>
              <a:t>Timetable the ‘Quick Fix’ that works into regular routine, immediately before the young person has to pay attention to a task.</a:t>
            </a:r>
          </a:p>
          <a:p>
            <a:endParaRPr lang="en-GB" dirty="0"/>
          </a:p>
        </p:txBody>
      </p:sp>
      <p:pic>
        <p:nvPicPr>
          <p:cNvPr id="8195" name="Picture 3" descr="C:\Users\angej99\AppData\Local\Microsoft\Windows\Temporary Internet Files\Content.IE5\2PVJRI1N\carrot-and-cucumber-stick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550" y="295377"/>
            <a:ext cx="1201834" cy="9013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ngej99\AppData\Local\Microsoft\Windows\Temporary Internet Files\Content.IE5\NXZXRD2M\run3[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168" y="2054965"/>
            <a:ext cx="1946650" cy="223769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angej99\AppData\Local\Microsoft\Windows\Temporary Internet Files\Content.IE5\0Z4QB2SS\TpWVW[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32656"/>
            <a:ext cx="864096" cy="86409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672" y="5949280"/>
            <a:ext cx="609600" cy="609600"/>
          </a:xfrm>
          <a:prstGeom prst="rect">
            <a:avLst/>
          </a:prstGeom>
        </p:spPr>
      </p:pic>
    </p:spTree>
    <p:extLst>
      <p:ext uri="{BB962C8B-B14F-4D97-AF65-F5344CB8AC3E}">
        <p14:creationId xmlns:p14="http://schemas.microsoft.com/office/powerpoint/2010/main" val="771599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b="1" dirty="0">
                <a:solidFill>
                  <a:srgbClr val="00B050"/>
                </a:solidFill>
              </a:rPr>
              <a:t>Self care</a:t>
            </a:r>
          </a:p>
        </p:txBody>
      </p:sp>
      <p:sp>
        <p:nvSpPr>
          <p:cNvPr id="3" name="Content Placeholder 2"/>
          <p:cNvSpPr>
            <a:spLocks noGrp="1"/>
          </p:cNvSpPr>
          <p:nvPr>
            <p:ph idx="1"/>
          </p:nvPr>
        </p:nvSpPr>
        <p:spPr>
          <a:xfrm>
            <a:off x="539552" y="917785"/>
            <a:ext cx="8229600" cy="4853136"/>
          </a:xfrm>
        </p:spPr>
        <p:txBody>
          <a:bodyPr>
            <a:normAutofit fontScale="92500" lnSpcReduction="10000"/>
          </a:bodyPr>
          <a:lstStyle/>
          <a:p>
            <a:r>
              <a:rPr lang="en-GB" sz="2100" b="1" i="1" dirty="0"/>
              <a:t>Performing self care tasks requires complex processes – sequencing of activity, body awareness and adequate attention levels</a:t>
            </a:r>
          </a:p>
          <a:p>
            <a:r>
              <a:rPr lang="en-GB" sz="2100" b="1" i="1" dirty="0"/>
              <a:t>Need to tolerate and overcome potential sensory sensitivities such as the feel of water in the shower, or the feel of a towel, noise of others eating. </a:t>
            </a:r>
          </a:p>
          <a:p>
            <a:pPr marL="0" indent="0">
              <a:buNone/>
            </a:pPr>
            <a:endParaRPr lang="en-GB" sz="2100" b="1" dirty="0">
              <a:solidFill>
                <a:srgbClr val="0070C0"/>
              </a:solidFill>
            </a:endParaRPr>
          </a:p>
          <a:p>
            <a:pPr marL="0" indent="0">
              <a:buNone/>
            </a:pPr>
            <a:r>
              <a:rPr lang="en-GB" b="1" dirty="0">
                <a:solidFill>
                  <a:srgbClr val="0070C0"/>
                </a:solidFill>
              </a:rPr>
              <a:t>Strategies to support:</a:t>
            </a:r>
          </a:p>
          <a:p>
            <a:r>
              <a:rPr lang="en-GB" sz="2400" dirty="0"/>
              <a:t>Establish a routine and consistent expectations</a:t>
            </a:r>
          </a:p>
          <a:p>
            <a:r>
              <a:rPr lang="en-GB" sz="2400" dirty="0"/>
              <a:t>Write it down - Visual or written prompts; Picture sequencing; Visual timetables</a:t>
            </a:r>
          </a:p>
          <a:p>
            <a:r>
              <a:rPr lang="en-GB" sz="2400" dirty="0"/>
              <a:t>Break tasks into achievable steps</a:t>
            </a:r>
          </a:p>
          <a:p>
            <a:r>
              <a:rPr lang="en-GB" sz="2400" dirty="0"/>
              <a:t>Backward and forward chaining</a:t>
            </a:r>
          </a:p>
          <a:p>
            <a:r>
              <a:rPr lang="en-GB" sz="2400" dirty="0"/>
              <a:t>Practice</a:t>
            </a:r>
          </a:p>
          <a:p>
            <a:r>
              <a:rPr lang="en-GB" sz="2400" dirty="0"/>
              <a:t>Keep calm</a:t>
            </a:r>
          </a:p>
          <a:p>
            <a:endParaRPr lang="en-GB" sz="2100" dirty="0"/>
          </a:p>
        </p:txBody>
      </p:sp>
      <p:pic>
        <p:nvPicPr>
          <p:cNvPr id="4" name="Picture 4" descr="PngThumb-boy-putting-on-a-shirt-1328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5066927"/>
            <a:ext cx="1083173" cy="1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2" descr="boy-brushing-teeth-cliparteeth-clip-art-3me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366840"/>
            <a:ext cx="1430337"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3748" y="5783482"/>
            <a:ext cx="609600" cy="609600"/>
          </a:xfrm>
          <a:prstGeom prst="rect">
            <a:avLst/>
          </a:prstGeom>
        </p:spPr>
      </p:pic>
    </p:spTree>
    <p:extLst>
      <p:ext uri="{BB962C8B-B14F-4D97-AF65-F5344CB8AC3E}">
        <p14:creationId xmlns:p14="http://schemas.microsoft.com/office/powerpoint/2010/main" val="569517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00B050"/>
                </a:solidFill>
              </a:rPr>
              <a:t>Using sensory activities to help regulate and minimise outbursts</a:t>
            </a:r>
          </a:p>
        </p:txBody>
      </p:sp>
      <p:sp>
        <p:nvSpPr>
          <p:cNvPr id="3" name="Content Placeholder 2"/>
          <p:cNvSpPr>
            <a:spLocks noGrp="1"/>
          </p:cNvSpPr>
          <p:nvPr>
            <p:ph idx="1"/>
          </p:nvPr>
        </p:nvSpPr>
        <p:spPr/>
        <p:txBody>
          <a:bodyPr>
            <a:normAutofit fontScale="62500" lnSpcReduction="20000"/>
          </a:bodyPr>
          <a:lstStyle/>
          <a:p>
            <a:pPr marL="0" indent="0">
              <a:buNone/>
            </a:pPr>
            <a:r>
              <a:rPr lang="en-GB" b="1" i="1" dirty="0"/>
              <a:t>Those with sensory or communication difficulties can find it harder to regulate and express their emotions. </a:t>
            </a:r>
          </a:p>
          <a:p>
            <a:pPr marL="0" lvl="0" indent="0">
              <a:buNone/>
            </a:pPr>
            <a:r>
              <a:rPr lang="en-GB" sz="4800" b="1" dirty="0">
                <a:solidFill>
                  <a:srgbClr val="0070C0"/>
                </a:solidFill>
              </a:rPr>
              <a:t>Strategies to support:</a:t>
            </a:r>
          </a:p>
          <a:p>
            <a:endParaRPr lang="en-GB" dirty="0"/>
          </a:p>
          <a:p>
            <a:r>
              <a:rPr lang="en-GB" dirty="0"/>
              <a:t>Preventing rather than reacting</a:t>
            </a:r>
          </a:p>
          <a:p>
            <a:r>
              <a:rPr lang="en-GB" dirty="0"/>
              <a:t>Building proprioceptive activities into daily routine so that levels aren’t building up throughout the day. </a:t>
            </a:r>
          </a:p>
          <a:p>
            <a:r>
              <a:rPr lang="en-GB" dirty="0"/>
              <a:t>Building in space and quiet time, where there aren’t demands on the young person. If they can’t manage an unstructured time then give them a choice of activity. </a:t>
            </a:r>
          </a:p>
          <a:p>
            <a:r>
              <a:rPr lang="en-GB" dirty="0"/>
              <a:t>Identifying in advance what might help them let out their frustrations</a:t>
            </a:r>
          </a:p>
          <a:p>
            <a:r>
              <a:rPr lang="en-GB" dirty="0"/>
              <a:t>Using emotion cards for them to explain how they are feeling</a:t>
            </a:r>
          </a:p>
          <a:p>
            <a:r>
              <a:rPr lang="en-GB" dirty="0"/>
              <a:t>Look for acceptable and safe ways to release. Physical activity, hitting a cushion, trampoline, punch bag, squeezing a big cushion or soft toy.</a:t>
            </a:r>
          </a:p>
          <a:p>
            <a:endParaRPr lang="en-GB" dirty="0"/>
          </a:p>
          <a:p>
            <a:endParaRPr lang="en-GB" dirty="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600" y="5821363"/>
            <a:ext cx="609600" cy="6096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36296" y="5821363"/>
            <a:ext cx="609600" cy="609600"/>
          </a:xfrm>
          <a:prstGeom prst="rect">
            <a:avLst/>
          </a:prstGeom>
        </p:spPr>
      </p:pic>
    </p:spTree>
    <p:extLst>
      <p:ext uri="{BB962C8B-B14F-4D97-AF65-F5344CB8AC3E}">
        <p14:creationId xmlns:p14="http://schemas.microsoft.com/office/powerpoint/2010/main" val="12284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1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0"/>
            <a:ext cx="7776864" cy="8586966"/>
          </a:xfrm>
          <a:prstGeom prst="rect">
            <a:avLst/>
          </a:prstGeom>
        </p:spPr>
        <p:txBody>
          <a:bodyPr wrap="square">
            <a:spAutoFit/>
          </a:bodyPr>
          <a:lstStyle/>
          <a:p>
            <a:pPr algn="just"/>
            <a:endParaRPr lang="en-GB" sz="1600" dirty="0">
              <a:solidFill>
                <a:srgbClr val="405C9E"/>
              </a:solidFill>
              <a:latin typeface="T3Font_0"/>
            </a:endParaRPr>
          </a:p>
          <a:p>
            <a:pPr algn="ctr"/>
            <a:r>
              <a:rPr lang="en-GB" sz="2800" dirty="0">
                <a:solidFill>
                  <a:srgbClr val="00B050"/>
                </a:solidFill>
                <a:latin typeface="T3Font_0"/>
              </a:rPr>
              <a:t>Attention Deficit Hyperactivity Disorder</a:t>
            </a:r>
          </a:p>
          <a:p>
            <a:pPr algn="just"/>
            <a:endParaRPr lang="en-GB" sz="2000" dirty="0">
              <a:solidFill>
                <a:srgbClr val="405C9E"/>
              </a:solidFill>
              <a:latin typeface="T3Font_0"/>
            </a:endParaRPr>
          </a:p>
          <a:p>
            <a:pPr algn="just"/>
            <a:r>
              <a:rPr lang="en-GB" dirty="0">
                <a:solidFill>
                  <a:srgbClr val="405C9E"/>
                </a:solidFill>
                <a:latin typeface="T3Font_0"/>
              </a:rPr>
              <a:t>ADHD is a neurodevelopmental condition affecting 5% of the UK population. The three main features of the symptomology of ADHD are Inattention, Hyperactivity and Impulsivity. </a:t>
            </a:r>
            <a:r>
              <a:rPr lang="en-GB" dirty="0">
                <a:solidFill>
                  <a:srgbClr val="405C9E"/>
                </a:solidFill>
                <a:latin typeface="T3Font_1"/>
              </a:rPr>
              <a:t>However, not all children and young people with ADHD will experience challenges in all of these areas.</a:t>
            </a:r>
          </a:p>
          <a:p>
            <a:pPr algn="just"/>
            <a:endParaRPr lang="en-GB" dirty="0">
              <a:solidFill>
                <a:srgbClr val="405C9E"/>
              </a:solidFill>
              <a:latin typeface="T3Font_1"/>
            </a:endParaRPr>
          </a:p>
          <a:p>
            <a:pPr algn="just"/>
            <a:r>
              <a:rPr lang="en-GB" dirty="0">
                <a:solidFill>
                  <a:srgbClr val="405C9E"/>
                </a:solidFill>
                <a:latin typeface="T3Font_1"/>
              </a:rPr>
              <a:t>Click below to see how the NHS defines ADHD and their guidance:</a:t>
            </a:r>
          </a:p>
          <a:p>
            <a:pPr algn="just"/>
            <a:endParaRPr lang="en-GB" dirty="0">
              <a:solidFill>
                <a:srgbClr val="405C9E"/>
              </a:solidFill>
              <a:latin typeface="T3Font_1"/>
            </a:endParaRPr>
          </a:p>
          <a:p>
            <a:pPr algn="just"/>
            <a:r>
              <a:rPr lang="en-GB" dirty="0">
                <a:solidFill>
                  <a:srgbClr val="405C9E"/>
                </a:solidFill>
                <a:latin typeface="T3Font_1"/>
                <a:hlinkClick r:id="rId4"/>
              </a:rPr>
              <a:t>www.nhs.uk/conditions/attention-deficit-hyperactivity-disorder-adhd/</a:t>
            </a:r>
            <a:endParaRPr lang="en-GB" dirty="0">
              <a:solidFill>
                <a:srgbClr val="405C9E"/>
              </a:solidFill>
              <a:latin typeface="T3Font_1"/>
            </a:endParaRPr>
          </a:p>
          <a:p>
            <a:pPr algn="just"/>
            <a:endParaRPr lang="en-GB" dirty="0"/>
          </a:p>
          <a:p>
            <a:r>
              <a:rPr lang="en-GB" dirty="0">
                <a:solidFill>
                  <a:srgbClr val="00B050"/>
                </a:solidFill>
              </a:rPr>
              <a:t>Referrals</a:t>
            </a:r>
          </a:p>
          <a:p>
            <a:r>
              <a:rPr lang="en-GB" dirty="0"/>
              <a:t>Sensory Processing and Gross motor skills difficulties – Referrals can be made through school to the Occupational Therapy team.</a:t>
            </a:r>
          </a:p>
          <a:p>
            <a:r>
              <a:rPr lang="en-GB" dirty="0"/>
              <a:t>Parents can also complete their own referral through Children and Family Health Devon </a:t>
            </a:r>
          </a:p>
          <a:p>
            <a:pPr algn="ctr"/>
            <a:r>
              <a:rPr lang="en-GB" dirty="0">
                <a:hlinkClick r:id="rId5"/>
              </a:rPr>
              <a:t>http://childrenandfamilyhealthdevon.nhs.uk</a:t>
            </a:r>
            <a:endParaRPr lang="en-GB" dirty="0"/>
          </a:p>
          <a:p>
            <a:pPr algn="ctr"/>
            <a:endParaRPr lang="en-GB" dirty="0"/>
          </a:p>
          <a:p>
            <a:r>
              <a:rPr lang="en-GB" u="sng" dirty="0"/>
              <a:t>For ADHD referrals you need to go through your doctor.  </a:t>
            </a:r>
            <a:r>
              <a:rPr lang="en-GB" dirty="0"/>
              <a:t>School will then support the referral by completing a school questionnaire (requested by paediatrician) to say what behaviours the child is displaying in school.</a:t>
            </a:r>
          </a:p>
          <a:p>
            <a:pPr algn="just"/>
            <a:endParaRPr lang="en-GB"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a:p>
            <a:pPr algn="just"/>
            <a:endParaRPr lang="en-GB" sz="1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5949280"/>
            <a:ext cx="609600" cy="609600"/>
          </a:xfrm>
          <a:prstGeom prst="rect">
            <a:avLst/>
          </a:prstGeom>
        </p:spPr>
      </p:pic>
    </p:spTree>
    <p:extLst>
      <p:ext uri="{BB962C8B-B14F-4D97-AF65-F5344CB8AC3E}">
        <p14:creationId xmlns:p14="http://schemas.microsoft.com/office/powerpoint/2010/main" val="434251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8003232" cy="5755422"/>
          </a:xfrm>
          <a:prstGeom prst="rect">
            <a:avLst/>
          </a:prstGeom>
        </p:spPr>
        <p:txBody>
          <a:bodyPr wrap="square">
            <a:spAutoFit/>
          </a:bodyPr>
          <a:lstStyle/>
          <a:p>
            <a:r>
              <a:rPr lang="en-GB" sz="1600" dirty="0">
                <a:solidFill>
                  <a:srgbClr val="00B050"/>
                </a:solidFill>
                <a:latin typeface="T3Font_0"/>
              </a:rPr>
              <a:t>Hyperactivity</a:t>
            </a:r>
          </a:p>
          <a:p>
            <a:r>
              <a:rPr lang="en-GB" sz="1600" dirty="0"/>
              <a:t>Lots of physical energy and movement, for example, fidgeting, rocking, turning on chair.</a:t>
            </a:r>
          </a:p>
          <a:p>
            <a:r>
              <a:rPr lang="en-GB" sz="1600" dirty="0"/>
              <a:t>Leaves chair when expected to remain seated.</a:t>
            </a:r>
          </a:p>
          <a:p>
            <a:r>
              <a:rPr lang="en-GB" sz="1600" dirty="0"/>
              <a:t>For younger children, running about and climbing on things when it is inappropriate to do so.</a:t>
            </a:r>
          </a:p>
          <a:p>
            <a:r>
              <a:rPr lang="en-GB" sz="1600" dirty="0"/>
              <a:t>Excessive talk.</a:t>
            </a:r>
          </a:p>
          <a:p>
            <a:endParaRPr lang="en-GB" sz="1600" dirty="0">
              <a:solidFill>
                <a:srgbClr val="00B050"/>
              </a:solidFill>
            </a:endParaRPr>
          </a:p>
          <a:p>
            <a:r>
              <a:rPr lang="en-GB" sz="1600" dirty="0">
                <a:solidFill>
                  <a:srgbClr val="00B050"/>
                </a:solidFill>
              </a:rPr>
              <a:t>Impulsivity</a:t>
            </a:r>
          </a:p>
          <a:p>
            <a:r>
              <a:rPr lang="en-GB" sz="1600" dirty="0"/>
              <a:t>Blurts out answers prematurely.     -Cannot wait.    -Interrupts or intrudes on other’s activities.</a:t>
            </a:r>
          </a:p>
          <a:p>
            <a:r>
              <a:rPr lang="en-GB" sz="1600" dirty="0"/>
              <a:t>Tasks that require stillness are challenging.</a:t>
            </a:r>
          </a:p>
          <a:p>
            <a:r>
              <a:rPr lang="en-GB" sz="1600" dirty="0"/>
              <a:t>Bouts of undirected energy followed by periods of indolence or tiredness.</a:t>
            </a:r>
          </a:p>
          <a:p>
            <a:endParaRPr lang="en-GB" sz="1600" dirty="0">
              <a:solidFill>
                <a:srgbClr val="00B050"/>
              </a:solidFill>
            </a:endParaRPr>
          </a:p>
          <a:p>
            <a:r>
              <a:rPr lang="en-GB" sz="1600" dirty="0">
                <a:solidFill>
                  <a:srgbClr val="00B050"/>
                </a:solidFill>
              </a:rPr>
              <a:t>Inattention</a:t>
            </a:r>
          </a:p>
          <a:p>
            <a:r>
              <a:rPr lang="en-GB" sz="1600" dirty="0"/>
              <a:t>Doesn’t pay attention to details.    -Maintaining and sustaining attention on activities to their completion. -High levels of distractibility.       -Doesn’t seem to be listening when spoken to directly. -Difficulties remembering and following instructions.</a:t>
            </a:r>
          </a:p>
          <a:p>
            <a:r>
              <a:rPr lang="en-GB" sz="1600" dirty="0"/>
              <a:t>Forgets elements of a task.</a:t>
            </a:r>
            <a:endParaRPr lang="en-GB" sz="1600" dirty="0">
              <a:solidFill>
                <a:srgbClr val="00B050"/>
              </a:solidFill>
            </a:endParaRPr>
          </a:p>
          <a:p>
            <a:endParaRPr lang="en-GB" sz="1600" dirty="0">
              <a:solidFill>
                <a:srgbClr val="00B050"/>
              </a:solidFill>
            </a:endParaRPr>
          </a:p>
          <a:p>
            <a:r>
              <a:rPr lang="en-GB" sz="1600" dirty="0">
                <a:solidFill>
                  <a:srgbClr val="00B050"/>
                </a:solidFill>
              </a:rPr>
              <a:t>Strategies used in School to support Sensory processing and ADHD</a:t>
            </a:r>
            <a:br>
              <a:rPr lang="en-GB" sz="1600" dirty="0"/>
            </a:br>
            <a:br>
              <a:rPr lang="en-GB" sz="1600" dirty="0"/>
            </a:br>
            <a:r>
              <a:rPr lang="en-GB" sz="1600" dirty="0"/>
              <a:t>Sensory breaks     -Fidget toys     -Wobble cushion</a:t>
            </a:r>
            <a:br>
              <a:rPr lang="en-GB" sz="1600" dirty="0"/>
            </a:br>
            <a:r>
              <a:rPr lang="en-GB" sz="1600" dirty="0"/>
              <a:t>Ear defenders     -Learning broken down into smaller chunks</a:t>
            </a:r>
            <a:br>
              <a:rPr lang="en-GB" sz="1600" dirty="0"/>
            </a:br>
            <a:r>
              <a:rPr lang="en-GB" sz="1600" dirty="0"/>
              <a:t>Organisational strategies – e.g. visual timetables</a:t>
            </a:r>
            <a:br>
              <a:rPr lang="en-GB" sz="1600" dirty="0"/>
            </a:br>
            <a:r>
              <a:rPr lang="en-GB" sz="1600" dirty="0"/>
              <a:t>Fine motor skills activities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8264" y="5517232"/>
            <a:ext cx="609600" cy="609600"/>
          </a:xfrm>
          <a:prstGeom prst="rect">
            <a:avLst/>
          </a:prstGeom>
        </p:spPr>
      </p:pic>
    </p:spTree>
    <p:extLst>
      <p:ext uri="{BB962C8B-B14F-4D97-AF65-F5344CB8AC3E}">
        <p14:creationId xmlns:p14="http://schemas.microsoft.com/office/powerpoint/2010/main" val="3088477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rgbClr val="00B050"/>
                </a:solidFill>
              </a:rPr>
              <a:t>Our 8 </a:t>
            </a:r>
            <a:r>
              <a:rPr lang="en-GB" b="1" dirty="0">
                <a:solidFill>
                  <a:srgbClr val="00B050"/>
                </a:solidFill>
              </a:rPr>
              <a:t>Senses</a:t>
            </a:r>
          </a:p>
        </p:txBody>
      </p:sp>
      <p:sp>
        <p:nvSpPr>
          <p:cNvPr id="5" name="TextBox 4"/>
          <p:cNvSpPr txBox="1"/>
          <p:nvPr/>
        </p:nvSpPr>
        <p:spPr>
          <a:xfrm>
            <a:off x="5258188" y="1196752"/>
            <a:ext cx="3168352" cy="3231654"/>
          </a:xfrm>
          <a:prstGeom prst="rect">
            <a:avLst/>
          </a:prstGeom>
          <a:noFill/>
        </p:spPr>
        <p:txBody>
          <a:bodyPr wrap="square" rtlCol="0">
            <a:spAutoFit/>
          </a:bodyPr>
          <a:lstStyle/>
          <a:p>
            <a:pPr marL="285750" indent="-285750">
              <a:buFont typeface="Arial" panose="020B0604020202020204" pitchFamily="34" charset="0"/>
              <a:buChar char="•"/>
            </a:pPr>
            <a:r>
              <a:rPr lang="en-GB" sz="2800" dirty="0"/>
              <a:t>Tactile (light and deep touch)</a:t>
            </a:r>
          </a:p>
          <a:p>
            <a:pPr marL="285750" indent="-285750">
              <a:buFont typeface="Arial" panose="020B0604020202020204" pitchFamily="34" charset="0"/>
              <a:buChar char="•"/>
            </a:pPr>
            <a:r>
              <a:rPr lang="en-GB" sz="2800" dirty="0"/>
              <a:t>Visual (sight)</a:t>
            </a:r>
          </a:p>
          <a:p>
            <a:pPr marL="285750" indent="-285750">
              <a:buFont typeface="Arial" panose="020B0604020202020204" pitchFamily="34" charset="0"/>
              <a:buChar char="•"/>
            </a:pPr>
            <a:r>
              <a:rPr lang="en-GB" sz="2800" dirty="0"/>
              <a:t>Gustatory (Taste)</a:t>
            </a:r>
          </a:p>
          <a:p>
            <a:pPr marL="285750" indent="-285750">
              <a:buFont typeface="Arial" panose="020B0604020202020204" pitchFamily="34" charset="0"/>
              <a:buChar char="•"/>
            </a:pPr>
            <a:r>
              <a:rPr lang="en-GB" sz="2800" dirty="0"/>
              <a:t>Olfactory (Smell)</a:t>
            </a:r>
          </a:p>
          <a:p>
            <a:pPr marL="285750" indent="-285750">
              <a:buFont typeface="Arial" panose="020B0604020202020204" pitchFamily="34" charset="0"/>
              <a:buChar char="•"/>
            </a:pPr>
            <a:r>
              <a:rPr lang="en-GB" sz="2800" dirty="0"/>
              <a:t>Auditory (Sound)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6" name="TextBox 5"/>
          <p:cNvSpPr txBox="1"/>
          <p:nvPr/>
        </p:nvSpPr>
        <p:spPr>
          <a:xfrm>
            <a:off x="217628" y="3656468"/>
            <a:ext cx="6624736" cy="3693319"/>
          </a:xfrm>
          <a:prstGeom prst="rect">
            <a:avLst/>
          </a:prstGeom>
          <a:noFill/>
        </p:spPr>
        <p:txBody>
          <a:bodyPr wrap="square" rtlCol="0">
            <a:spAutoFit/>
          </a:bodyPr>
          <a:lstStyle/>
          <a:p>
            <a:r>
              <a:rPr lang="en-GB" dirty="0"/>
              <a:t>Plus 3 more….</a:t>
            </a:r>
          </a:p>
          <a:p>
            <a:pPr marL="285750" indent="-285750">
              <a:buFont typeface="Arial" panose="020B0604020202020204" pitchFamily="34" charset="0"/>
              <a:buChar char="•"/>
            </a:pPr>
            <a:r>
              <a:rPr lang="en-GB" b="1" dirty="0"/>
              <a:t>Proprioception</a:t>
            </a:r>
            <a:r>
              <a:rPr lang="en-GB" dirty="0"/>
              <a:t> – processes sensations from our joints, muscles and connective tissues. It helps us to know where each body part is and how it is moving (body awareness)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Vestibular</a:t>
            </a:r>
            <a:r>
              <a:rPr lang="en-GB" dirty="0"/>
              <a:t> - helps us to know our head position and where our body is in space. It tells us whether the movement is fast, slow, up, down or angular. </a:t>
            </a:r>
          </a:p>
          <a:p>
            <a:endParaRPr lang="en-GB" dirty="0"/>
          </a:p>
          <a:p>
            <a:pPr marL="285750" indent="-285750">
              <a:buFont typeface="Arial" panose="020B0604020202020204" pitchFamily="34" charset="0"/>
              <a:buChar char="•"/>
            </a:pPr>
            <a:r>
              <a:rPr lang="en-GB" b="1" dirty="0"/>
              <a:t>Interoception </a:t>
            </a:r>
            <a:r>
              <a:rPr lang="en-GB" dirty="0"/>
              <a:t>– internal sensory system around physical and emotional states. </a:t>
            </a:r>
            <a:r>
              <a:rPr lang="en-GB" dirty="0" err="1"/>
              <a:t>Eg</a:t>
            </a:r>
            <a:r>
              <a:rPr lang="en-GB" dirty="0"/>
              <a:t>: hunger, being tired. </a:t>
            </a:r>
            <a:endParaRPr lang="en-GB" b="1" dirty="0"/>
          </a:p>
          <a:p>
            <a:endParaRPr lang="en-GB" dirty="0"/>
          </a:p>
          <a:p>
            <a:endParaRPr lang="en-GB" dirty="0"/>
          </a:p>
        </p:txBody>
      </p:sp>
      <p:pic>
        <p:nvPicPr>
          <p:cNvPr id="1026" name="Picture 2" descr="A brief history of the senses">
            <a:extLst>
              <a:ext uri="{FF2B5EF4-FFF2-40B4-BE49-F238E27FC236}">
                <a16:creationId xmlns:a16="http://schemas.microsoft.com/office/drawing/2014/main" id="{C8A76ABE-96D4-9862-90C0-668F60C40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4076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6940" y="6093296"/>
            <a:ext cx="609600" cy="609600"/>
          </a:xfrm>
          <a:prstGeom prst="rect">
            <a:avLst/>
          </a:prstGeom>
        </p:spPr>
      </p:pic>
    </p:spTree>
    <p:extLst>
      <p:ext uri="{BB962C8B-B14F-4D97-AF65-F5344CB8AC3E}">
        <p14:creationId xmlns:p14="http://schemas.microsoft.com/office/powerpoint/2010/main" val="26311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6985"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Sensory Processing</a:t>
            </a:r>
          </a:p>
        </p:txBody>
      </p:sp>
      <p:sp>
        <p:nvSpPr>
          <p:cNvPr id="3" name="Content Placeholder 2"/>
          <p:cNvSpPr>
            <a:spLocks noGrp="1"/>
          </p:cNvSpPr>
          <p:nvPr>
            <p:ph idx="1"/>
          </p:nvPr>
        </p:nvSpPr>
        <p:spPr>
          <a:xfrm>
            <a:off x="467544" y="1268760"/>
            <a:ext cx="8229600" cy="4857403"/>
          </a:xfrm>
        </p:spPr>
        <p:txBody>
          <a:bodyPr>
            <a:normAutofit fontScale="92500" lnSpcReduction="10000"/>
          </a:bodyPr>
          <a:lstStyle/>
          <a:p>
            <a:r>
              <a:rPr lang="en-GB" sz="2800" dirty="0">
                <a:latin typeface="Calibri" panose="020F0502020204030204" pitchFamily="34" charset="0"/>
              </a:rPr>
              <a:t>Our senses give us the information we need to function in the world. </a:t>
            </a:r>
          </a:p>
          <a:p>
            <a:r>
              <a:rPr lang="en-GB" sz="2800" dirty="0">
                <a:latin typeface="Calibri" panose="020F0502020204030204" pitchFamily="34" charset="0"/>
              </a:rPr>
              <a:t>Receive information from stimuli both outside and inside our bodies. </a:t>
            </a:r>
          </a:p>
          <a:p>
            <a:r>
              <a:rPr lang="en-GB" sz="2800" dirty="0">
                <a:latin typeface="Calibri" panose="020F0502020204030204" pitchFamily="34" charset="0"/>
              </a:rPr>
              <a:t>Every sound we hear, move we make, object we touch produces sensations. </a:t>
            </a:r>
            <a:r>
              <a:rPr lang="en-GB" sz="2800" dirty="0"/>
              <a:t>It is important to recognise that sensory information can have an impact on how we feel, how we think and how we behave or respond.</a:t>
            </a:r>
          </a:p>
          <a:p>
            <a:r>
              <a:rPr lang="en-GB" sz="2800" dirty="0">
                <a:latin typeface="Calibri" panose="020F0502020204030204" pitchFamily="34" charset="0"/>
              </a:rPr>
              <a:t>This can result in: 	</a:t>
            </a:r>
          </a:p>
          <a:p>
            <a:pPr marL="0" indent="0">
              <a:buNone/>
            </a:pPr>
            <a:r>
              <a:rPr lang="en-GB" sz="2800" dirty="0">
                <a:latin typeface="Calibri" panose="020F0502020204030204" pitchFamily="34" charset="0"/>
              </a:rPr>
              <a:t>    -  sensory seeking to make us feel better</a:t>
            </a:r>
          </a:p>
          <a:p>
            <a:pPr marL="0" indent="0">
              <a:buNone/>
            </a:pPr>
            <a:r>
              <a:rPr lang="en-GB" sz="2800" dirty="0">
                <a:latin typeface="Calibri" panose="020F0502020204030204" pitchFamily="34" charset="0"/>
              </a:rPr>
              <a:t>    - retreating or avoiding sensory information if it makes us  </a:t>
            </a:r>
          </a:p>
          <a:p>
            <a:pPr marL="0" indent="0">
              <a:buNone/>
            </a:pPr>
            <a:r>
              <a:rPr lang="en-GB" sz="2800" dirty="0">
                <a:latin typeface="Calibri" panose="020F0502020204030204" pitchFamily="34" charset="0"/>
              </a:rPr>
              <a:t>      feel overwhelmed. </a:t>
            </a:r>
            <a:endParaRPr lang="en-GB" sz="2800" dirty="0"/>
          </a:p>
          <a:p>
            <a:endParaRPr lang="en-GB" sz="2800" dirty="0">
              <a:latin typeface="Calibri" panose="020F050202020403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5949280"/>
            <a:ext cx="609600" cy="609600"/>
          </a:xfrm>
          <a:prstGeom prst="rect">
            <a:avLst/>
          </a:prstGeom>
        </p:spPr>
      </p:pic>
    </p:spTree>
    <p:extLst>
      <p:ext uri="{BB962C8B-B14F-4D97-AF65-F5344CB8AC3E}">
        <p14:creationId xmlns:p14="http://schemas.microsoft.com/office/powerpoint/2010/main" val="339264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rgbClr val="00B050"/>
                </a:solidFill>
              </a:rPr>
              <a:t>Feeling Just Right</a:t>
            </a:r>
          </a:p>
        </p:txBody>
      </p:sp>
      <p:sp>
        <p:nvSpPr>
          <p:cNvPr id="3" name="Content Placeholder 2"/>
          <p:cNvSpPr>
            <a:spLocks noGrp="1"/>
          </p:cNvSpPr>
          <p:nvPr>
            <p:ph idx="1"/>
          </p:nvPr>
        </p:nvSpPr>
        <p:spPr>
          <a:xfrm>
            <a:off x="539552" y="1417638"/>
            <a:ext cx="8229600" cy="4684329"/>
          </a:xfrm>
        </p:spPr>
        <p:txBody>
          <a:bodyPr>
            <a:normAutofit fontScale="85000" lnSpcReduction="20000"/>
          </a:bodyPr>
          <a:lstStyle/>
          <a:p>
            <a:r>
              <a:rPr lang="en-GB" sz="2400" dirty="0"/>
              <a:t>Throughout the day we all have times when we need to wake ourselves up, or calm ourselves down.</a:t>
            </a:r>
          </a:p>
          <a:p>
            <a:r>
              <a:rPr lang="en-GB" sz="2400" dirty="0"/>
              <a:t>We do all kinds of things to help us feel   “</a:t>
            </a:r>
            <a:r>
              <a:rPr lang="en-GB" sz="2400" b="1" dirty="0"/>
              <a:t>Just Right</a:t>
            </a:r>
            <a:r>
              <a:rPr lang="en-GB" sz="2400" dirty="0"/>
              <a:t>”</a:t>
            </a:r>
          </a:p>
          <a:p>
            <a:r>
              <a:rPr lang="en-GB" sz="2400" dirty="0"/>
              <a:t>When we are feeling in a ‘just right state’ we are better able to function and feel comfortable, which makes challenges easier to deal with. </a:t>
            </a:r>
          </a:p>
          <a:p>
            <a:pPr marL="0" indent="0">
              <a:buNone/>
            </a:pPr>
            <a:endParaRPr lang="en-GB" sz="2400" dirty="0"/>
          </a:p>
          <a:p>
            <a:pPr marL="0" indent="0" algn="ctr">
              <a:buNone/>
            </a:pPr>
            <a:r>
              <a:rPr lang="en-GB" sz="3300" b="1" dirty="0">
                <a:solidFill>
                  <a:srgbClr val="00B050"/>
                </a:solidFill>
              </a:rPr>
              <a:t>Environments</a:t>
            </a:r>
            <a:endParaRPr lang="en-GB" sz="3300" dirty="0"/>
          </a:p>
          <a:p>
            <a:endParaRPr lang="en-GB" sz="2400" dirty="0"/>
          </a:p>
          <a:p>
            <a:r>
              <a:rPr lang="en-GB" sz="2400" dirty="0"/>
              <a:t>Anyone can be stimulated positively or negatively just by the environment around them </a:t>
            </a:r>
            <a:r>
              <a:rPr lang="en-GB" sz="2400" dirty="0" err="1"/>
              <a:t>e.g</a:t>
            </a:r>
            <a:r>
              <a:rPr lang="en-GB" sz="2400" dirty="0"/>
              <a:t> light can be too bright, the room too noisy, the glare of the sun too dazzling.</a:t>
            </a:r>
          </a:p>
          <a:p>
            <a:pPr lvl="0"/>
            <a:r>
              <a:rPr lang="en-GB" sz="2400" dirty="0">
                <a:solidFill>
                  <a:prstClr val="black"/>
                </a:solidFill>
              </a:rPr>
              <a:t>It is important to consider the environment and what could be done to reduce possible trigger stresses and enhance positive experiences. Sometimes we may be able to modify the environment and other times we may be able to use sensory strategies to cope with challenges. </a:t>
            </a:r>
          </a:p>
          <a:p>
            <a:endParaRPr lang="en-GB" sz="2400" dirty="0"/>
          </a:p>
          <a:p>
            <a:pPr marL="0" indent="0">
              <a:buNone/>
            </a:pPr>
            <a:endParaRPr lang="en-GB"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4799"/>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248" y="79324"/>
            <a:ext cx="1008112"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8304" y="6081185"/>
            <a:ext cx="609600" cy="609600"/>
          </a:xfrm>
          <a:prstGeom prst="rect">
            <a:avLst/>
          </a:prstGeom>
        </p:spPr>
      </p:pic>
    </p:spTree>
    <p:extLst>
      <p:ext uri="{BB962C8B-B14F-4D97-AF65-F5344CB8AC3E}">
        <p14:creationId xmlns:p14="http://schemas.microsoft.com/office/powerpoint/2010/main" val="3378400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Tactile System Overview</a:t>
            </a:r>
          </a:p>
        </p:txBody>
      </p:sp>
      <p:sp>
        <p:nvSpPr>
          <p:cNvPr id="3" name="Content Placeholder 2"/>
          <p:cNvSpPr>
            <a:spLocks noGrp="1"/>
          </p:cNvSpPr>
          <p:nvPr>
            <p:ph idx="1"/>
          </p:nvPr>
        </p:nvSpPr>
        <p:spPr/>
        <p:txBody>
          <a:bodyPr>
            <a:normAutofit fontScale="92500" lnSpcReduction="20000"/>
          </a:bodyPr>
          <a:lstStyle/>
          <a:p>
            <a:r>
              <a:rPr lang="en-GB" sz="2800" dirty="0"/>
              <a:t>Tactile information is processed through sensory receptors located in the skin. It provides us with information about touch sensations: pressure, vibration, movement, temperature and pain.</a:t>
            </a:r>
          </a:p>
          <a:p>
            <a:pPr marL="0" indent="0">
              <a:buNone/>
            </a:pPr>
            <a:endParaRPr lang="en-GB" sz="2800" dirty="0"/>
          </a:p>
          <a:p>
            <a:r>
              <a:rPr lang="en-GB" sz="2800" dirty="0">
                <a:solidFill>
                  <a:srgbClr val="0070C0"/>
                </a:solidFill>
              </a:rPr>
              <a:t>Two components: </a:t>
            </a:r>
            <a:r>
              <a:rPr lang="en-GB" sz="2800" dirty="0"/>
              <a:t>the </a:t>
            </a:r>
            <a:r>
              <a:rPr lang="en-GB" sz="2800" b="1" dirty="0"/>
              <a:t>protective (or defensive) system - </a:t>
            </a:r>
            <a:r>
              <a:rPr lang="en-US" sz="2800" dirty="0">
                <a:solidFill>
                  <a:prstClr val="black"/>
                </a:solidFill>
              </a:rPr>
              <a:t>causes the receptors to respond, alerting us to potentially harmful stimuli.</a:t>
            </a:r>
            <a:endParaRPr lang="en-GB" sz="2800" b="1" dirty="0"/>
          </a:p>
          <a:p>
            <a:r>
              <a:rPr lang="en-GB" sz="2800" dirty="0"/>
              <a:t>The </a:t>
            </a:r>
            <a:r>
              <a:rPr lang="en-GB" sz="2800" b="1" dirty="0"/>
              <a:t>discriminative system (deep touch)</a:t>
            </a:r>
            <a:r>
              <a:rPr lang="en-GB" sz="2800" dirty="0"/>
              <a:t> tells us what we are touching, where on our bodies it is touching us, the size, shape and texture, it also detects vibration. It helps us to know when we are touching something and for how long it is touching us. </a:t>
            </a:r>
          </a:p>
          <a:p>
            <a:pPr marL="0" indent="0">
              <a:buNone/>
            </a:pPr>
            <a:endParaRPr lang="en-GB" dirty="0"/>
          </a:p>
        </p:txBody>
      </p:sp>
      <p:pic>
        <p:nvPicPr>
          <p:cNvPr id="5" name="irc_mi" descr="https://s-media-cache-ak0.pinimg.com/236x/d8/14/a2/d814a2dc325c92b615d762e017217656.jpg"/>
          <p:cNvPicPr/>
          <p:nvPr/>
        </p:nvPicPr>
        <p:blipFill>
          <a:blip r:embed="rId5">
            <a:extLst>
              <a:ext uri="{28A0092B-C50C-407E-A947-70E740481C1C}">
                <a14:useLocalDpi xmlns:a14="http://schemas.microsoft.com/office/drawing/2010/main" val="0"/>
              </a:ext>
            </a:extLst>
          </a:blip>
          <a:srcRect/>
          <a:stretch>
            <a:fillRect/>
          </a:stretch>
        </p:blipFill>
        <p:spPr bwMode="auto">
          <a:xfrm>
            <a:off x="7524328" y="476672"/>
            <a:ext cx="1008112" cy="1394622"/>
          </a:xfrm>
          <a:prstGeom prst="rect">
            <a:avLst/>
          </a:prstGeom>
          <a:noFill/>
          <a:ln>
            <a:no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4728" y="6003925"/>
            <a:ext cx="609600" cy="609600"/>
          </a:xfrm>
          <a:prstGeom prst="rect">
            <a:avLst/>
          </a:prstGeom>
        </p:spPr>
      </p:pic>
    </p:spTree>
    <p:extLst>
      <p:ext uri="{BB962C8B-B14F-4D97-AF65-F5344CB8AC3E}">
        <p14:creationId xmlns:p14="http://schemas.microsoft.com/office/powerpoint/2010/main" val="206901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64" y="340251"/>
            <a:ext cx="8229600" cy="1143000"/>
          </a:xfrm>
        </p:spPr>
        <p:txBody>
          <a:bodyPr/>
          <a:lstStyle/>
          <a:p>
            <a:r>
              <a:rPr lang="en-GB" b="1" dirty="0">
                <a:solidFill>
                  <a:srgbClr val="00B050"/>
                </a:solidFill>
              </a:rPr>
              <a:t>Over-responsive</a:t>
            </a:r>
            <a:endParaRPr lang="en-GB" dirty="0"/>
          </a:p>
        </p:txBody>
      </p:sp>
      <p:sp>
        <p:nvSpPr>
          <p:cNvPr id="4" name="Oval 3"/>
          <p:cNvSpPr/>
          <p:nvPr/>
        </p:nvSpPr>
        <p:spPr>
          <a:xfrm>
            <a:off x="251520" y="1196752"/>
            <a:ext cx="3779754" cy="1582643"/>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4355976" y="1196752"/>
            <a:ext cx="4608512" cy="1725543"/>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83568" y="2924944"/>
            <a:ext cx="3816424" cy="122413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860032" y="3145874"/>
            <a:ext cx="3600400" cy="100320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59532" y="4221089"/>
            <a:ext cx="4932548" cy="217388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92080" y="4400991"/>
            <a:ext cx="3528392" cy="97199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01428" y="1416916"/>
            <a:ext cx="3199876" cy="1200329"/>
          </a:xfrm>
          <a:prstGeom prst="rect">
            <a:avLst/>
          </a:prstGeom>
        </p:spPr>
        <p:txBody>
          <a:bodyPr wrap="square">
            <a:spAutoFit/>
          </a:bodyPr>
          <a:lstStyle/>
          <a:p>
            <a:r>
              <a:rPr lang="en-GB" sz="2400" dirty="0"/>
              <a:t>Difficulties with having hair wash and brushed</a:t>
            </a:r>
          </a:p>
          <a:p>
            <a:r>
              <a:rPr lang="en-GB" sz="2400" dirty="0"/>
              <a:t> nails cut</a:t>
            </a:r>
          </a:p>
        </p:txBody>
      </p:sp>
      <p:sp>
        <p:nvSpPr>
          <p:cNvPr id="13" name="TextBox 12"/>
          <p:cNvSpPr txBox="1"/>
          <p:nvPr/>
        </p:nvSpPr>
        <p:spPr>
          <a:xfrm>
            <a:off x="4762006" y="1444967"/>
            <a:ext cx="4300508" cy="1477328"/>
          </a:xfrm>
          <a:prstGeom prst="rect">
            <a:avLst/>
          </a:prstGeom>
          <a:noFill/>
        </p:spPr>
        <p:txBody>
          <a:bodyPr wrap="square" rtlCol="0">
            <a:spAutoFit/>
          </a:bodyPr>
          <a:lstStyle/>
          <a:p>
            <a:r>
              <a:rPr lang="en-GB" sz="2400" dirty="0"/>
              <a:t>Withdraw from situations</a:t>
            </a:r>
          </a:p>
          <a:p>
            <a:r>
              <a:rPr lang="en-GB" sz="2400" dirty="0"/>
              <a:t> </a:t>
            </a:r>
            <a:r>
              <a:rPr lang="en-GB" sz="2400" dirty="0" err="1"/>
              <a:t>eg</a:t>
            </a:r>
            <a:r>
              <a:rPr lang="en-GB" sz="2400" dirty="0"/>
              <a:t> getting dressed, playground, unfamiliar settings.</a:t>
            </a:r>
          </a:p>
          <a:p>
            <a:endParaRPr lang="en-GB" dirty="0"/>
          </a:p>
        </p:txBody>
      </p:sp>
      <p:sp>
        <p:nvSpPr>
          <p:cNvPr id="14" name="TextBox 13"/>
          <p:cNvSpPr txBox="1"/>
          <p:nvPr/>
        </p:nvSpPr>
        <p:spPr>
          <a:xfrm>
            <a:off x="1105576" y="3085509"/>
            <a:ext cx="3028150" cy="830997"/>
          </a:xfrm>
          <a:prstGeom prst="rect">
            <a:avLst/>
          </a:prstGeom>
          <a:noFill/>
        </p:spPr>
        <p:txBody>
          <a:bodyPr wrap="square" rtlCol="0">
            <a:spAutoFit/>
          </a:bodyPr>
          <a:lstStyle/>
          <a:p>
            <a:r>
              <a:rPr lang="en-GB" sz="2400" dirty="0"/>
              <a:t>Overreact to physically painful experiences</a:t>
            </a:r>
          </a:p>
        </p:txBody>
      </p:sp>
      <p:sp>
        <p:nvSpPr>
          <p:cNvPr id="15" name="TextBox 14"/>
          <p:cNvSpPr txBox="1"/>
          <p:nvPr/>
        </p:nvSpPr>
        <p:spPr>
          <a:xfrm>
            <a:off x="5508104" y="3231978"/>
            <a:ext cx="2808312" cy="830997"/>
          </a:xfrm>
          <a:prstGeom prst="rect">
            <a:avLst/>
          </a:prstGeom>
          <a:noFill/>
        </p:spPr>
        <p:txBody>
          <a:bodyPr wrap="square" rtlCol="0">
            <a:spAutoFit/>
          </a:bodyPr>
          <a:lstStyle/>
          <a:p>
            <a:r>
              <a:rPr lang="en-GB" sz="2400" dirty="0"/>
              <a:t>Fuss about clothing types.</a:t>
            </a:r>
          </a:p>
        </p:txBody>
      </p:sp>
      <p:sp>
        <p:nvSpPr>
          <p:cNvPr id="16" name="Rectangle 15"/>
          <p:cNvSpPr/>
          <p:nvPr/>
        </p:nvSpPr>
        <p:spPr>
          <a:xfrm>
            <a:off x="865112" y="4523201"/>
            <a:ext cx="4572000" cy="1569660"/>
          </a:xfrm>
          <a:prstGeom prst="rect">
            <a:avLst/>
          </a:prstGeom>
        </p:spPr>
        <p:txBody>
          <a:bodyPr>
            <a:spAutoFit/>
          </a:bodyPr>
          <a:lstStyle/>
          <a:p>
            <a:r>
              <a:rPr lang="en-GB" sz="2400" dirty="0"/>
              <a:t>May prefer short sleeves and shorts, even in winter OR prefer long sleeves even in summer to avoid having skin exposed</a:t>
            </a:r>
          </a:p>
        </p:txBody>
      </p:sp>
      <p:sp>
        <p:nvSpPr>
          <p:cNvPr id="18" name="TextBox 17"/>
          <p:cNvSpPr txBox="1"/>
          <p:nvPr/>
        </p:nvSpPr>
        <p:spPr>
          <a:xfrm>
            <a:off x="5867478" y="4471487"/>
            <a:ext cx="2952994" cy="830997"/>
          </a:xfrm>
          <a:prstGeom prst="rect">
            <a:avLst/>
          </a:prstGeom>
          <a:noFill/>
        </p:spPr>
        <p:txBody>
          <a:bodyPr wrap="square" rtlCol="0">
            <a:spAutoFit/>
          </a:bodyPr>
          <a:lstStyle/>
          <a:p>
            <a:r>
              <a:rPr lang="en-GB" sz="2400" dirty="0"/>
              <a:t>Avoidance of messy play activities.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8361" y="5634556"/>
            <a:ext cx="609600" cy="609600"/>
          </a:xfrm>
          <a:prstGeom prst="rect">
            <a:avLst/>
          </a:prstGeom>
        </p:spPr>
      </p:pic>
    </p:spTree>
    <p:extLst>
      <p:ext uri="{BB962C8B-B14F-4D97-AF65-F5344CB8AC3E}">
        <p14:creationId xmlns:p14="http://schemas.microsoft.com/office/powerpoint/2010/main" val="2088295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B050"/>
                </a:solidFill>
              </a:rPr>
              <a:t>Under responsive</a:t>
            </a:r>
          </a:p>
        </p:txBody>
      </p:sp>
      <p:sp>
        <p:nvSpPr>
          <p:cNvPr id="4" name="Oval 3"/>
          <p:cNvSpPr/>
          <p:nvPr/>
        </p:nvSpPr>
        <p:spPr>
          <a:xfrm>
            <a:off x="315876" y="1138955"/>
            <a:ext cx="3528392" cy="122413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722877" y="1138955"/>
            <a:ext cx="3006334" cy="98147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46518" y="2520898"/>
            <a:ext cx="3240360" cy="1218519"/>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275856" y="1860522"/>
            <a:ext cx="3493629" cy="1532207"/>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32760" y="4433775"/>
            <a:ext cx="4068452" cy="1768355"/>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88322" y="1520190"/>
            <a:ext cx="3183500" cy="461665"/>
          </a:xfrm>
          <a:prstGeom prst="rect">
            <a:avLst/>
          </a:prstGeom>
        </p:spPr>
        <p:txBody>
          <a:bodyPr wrap="none">
            <a:spAutoFit/>
          </a:bodyPr>
          <a:lstStyle/>
          <a:p>
            <a:r>
              <a:rPr lang="en-GB" sz="2400" dirty="0"/>
              <a:t>Craves extra stimulation</a:t>
            </a:r>
          </a:p>
        </p:txBody>
      </p:sp>
      <p:sp>
        <p:nvSpPr>
          <p:cNvPr id="10" name="TextBox 9"/>
          <p:cNvSpPr txBox="1"/>
          <p:nvPr/>
        </p:nvSpPr>
        <p:spPr>
          <a:xfrm>
            <a:off x="5916026" y="1398857"/>
            <a:ext cx="2592288" cy="461665"/>
          </a:xfrm>
          <a:prstGeom prst="rect">
            <a:avLst/>
          </a:prstGeom>
          <a:noFill/>
        </p:spPr>
        <p:txBody>
          <a:bodyPr wrap="square" rtlCol="0">
            <a:spAutoFit/>
          </a:bodyPr>
          <a:lstStyle/>
          <a:p>
            <a:r>
              <a:rPr lang="en-GB" sz="2400" dirty="0"/>
              <a:t>No reaction to pain </a:t>
            </a:r>
          </a:p>
        </p:txBody>
      </p:sp>
      <p:sp>
        <p:nvSpPr>
          <p:cNvPr id="11" name="TextBox 10"/>
          <p:cNvSpPr txBox="1"/>
          <p:nvPr/>
        </p:nvSpPr>
        <p:spPr>
          <a:xfrm>
            <a:off x="3910504" y="2022031"/>
            <a:ext cx="2712513" cy="1200329"/>
          </a:xfrm>
          <a:prstGeom prst="rect">
            <a:avLst/>
          </a:prstGeom>
          <a:noFill/>
        </p:spPr>
        <p:txBody>
          <a:bodyPr wrap="square" rtlCol="0">
            <a:spAutoFit/>
          </a:bodyPr>
          <a:lstStyle/>
          <a:p>
            <a:r>
              <a:rPr lang="en-GB" sz="2400" dirty="0"/>
              <a:t>Unaware of messiness around the mouth / nose</a:t>
            </a:r>
            <a:r>
              <a:rPr lang="en-GB" dirty="0"/>
              <a:t>.</a:t>
            </a:r>
          </a:p>
        </p:txBody>
      </p:sp>
      <p:sp>
        <p:nvSpPr>
          <p:cNvPr id="12" name="TextBox 11"/>
          <p:cNvSpPr txBox="1"/>
          <p:nvPr/>
        </p:nvSpPr>
        <p:spPr>
          <a:xfrm>
            <a:off x="528334" y="4717787"/>
            <a:ext cx="3539610" cy="1200329"/>
          </a:xfrm>
          <a:prstGeom prst="rect">
            <a:avLst/>
          </a:prstGeom>
          <a:noFill/>
        </p:spPr>
        <p:txBody>
          <a:bodyPr wrap="square" rtlCol="0">
            <a:spAutoFit/>
          </a:bodyPr>
          <a:lstStyle/>
          <a:p>
            <a:r>
              <a:rPr lang="en-GB" sz="2400" dirty="0"/>
              <a:t>Hurts other children or pets during play, seemingly without remorse.</a:t>
            </a:r>
          </a:p>
        </p:txBody>
      </p:sp>
      <p:sp>
        <p:nvSpPr>
          <p:cNvPr id="13" name="TextBox 12"/>
          <p:cNvSpPr txBox="1"/>
          <p:nvPr/>
        </p:nvSpPr>
        <p:spPr>
          <a:xfrm>
            <a:off x="789230" y="2714658"/>
            <a:ext cx="2376264" cy="830997"/>
          </a:xfrm>
          <a:prstGeom prst="rect">
            <a:avLst/>
          </a:prstGeom>
          <a:noFill/>
        </p:spPr>
        <p:txBody>
          <a:bodyPr wrap="square" rtlCol="0">
            <a:spAutoFit/>
          </a:bodyPr>
          <a:lstStyle/>
          <a:p>
            <a:r>
              <a:rPr lang="en-GB" sz="2400" dirty="0"/>
              <a:t>Drop things without realising</a:t>
            </a:r>
          </a:p>
        </p:txBody>
      </p:sp>
      <p:sp>
        <p:nvSpPr>
          <p:cNvPr id="14" name="Oval 13"/>
          <p:cNvSpPr/>
          <p:nvPr/>
        </p:nvSpPr>
        <p:spPr>
          <a:xfrm>
            <a:off x="6372200" y="2912072"/>
            <a:ext cx="2658381" cy="114393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876256" y="3006248"/>
            <a:ext cx="1943268" cy="830997"/>
          </a:xfrm>
          <a:prstGeom prst="rect">
            <a:avLst/>
          </a:prstGeom>
          <a:noFill/>
        </p:spPr>
        <p:txBody>
          <a:bodyPr wrap="square" rtlCol="0">
            <a:spAutoFit/>
          </a:bodyPr>
          <a:lstStyle/>
          <a:p>
            <a:r>
              <a:rPr lang="en-GB" sz="2400" dirty="0"/>
              <a:t>Holds pencil too tightly</a:t>
            </a:r>
          </a:p>
        </p:txBody>
      </p:sp>
      <p:sp>
        <p:nvSpPr>
          <p:cNvPr id="17" name="Oval 16"/>
          <p:cNvSpPr/>
          <p:nvPr/>
        </p:nvSpPr>
        <p:spPr>
          <a:xfrm>
            <a:off x="3457561" y="3535310"/>
            <a:ext cx="2873987" cy="1230403"/>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613866" y="3764444"/>
            <a:ext cx="2717682" cy="830997"/>
          </a:xfrm>
          <a:prstGeom prst="rect">
            <a:avLst/>
          </a:prstGeom>
          <a:noFill/>
        </p:spPr>
        <p:txBody>
          <a:bodyPr wrap="square" rtlCol="0">
            <a:spAutoFit/>
          </a:bodyPr>
          <a:lstStyle/>
          <a:p>
            <a:r>
              <a:rPr lang="en-GB" sz="2400" dirty="0"/>
              <a:t>Licking or mouthing objects</a:t>
            </a:r>
          </a:p>
        </p:txBody>
      </p:sp>
      <p:sp>
        <p:nvSpPr>
          <p:cNvPr id="19" name="Oval 18"/>
          <p:cNvSpPr/>
          <p:nvPr/>
        </p:nvSpPr>
        <p:spPr>
          <a:xfrm>
            <a:off x="6062228" y="4433775"/>
            <a:ext cx="2340260" cy="1200329"/>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494276" y="4614080"/>
            <a:ext cx="1908212" cy="830997"/>
          </a:xfrm>
          <a:prstGeom prst="rect">
            <a:avLst/>
          </a:prstGeom>
          <a:noFill/>
        </p:spPr>
        <p:txBody>
          <a:bodyPr wrap="square" rtlCol="0">
            <a:spAutoFit/>
          </a:bodyPr>
          <a:lstStyle/>
          <a:p>
            <a:r>
              <a:rPr lang="en-GB" sz="2400" dirty="0"/>
              <a:t>Touches everything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2226" y="5897330"/>
            <a:ext cx="609600" cy="609600"/>
          </a:xfrm>
          <a:prstGeom prst="rect">
            <a:avLst/>
          </a:prstGeom>
        </p:spPr>
      </p:pic>
    </p:spTree>
    <p:extLst>
      <p:ext uri="{BB962C8B-B14F-4D97-AF65-F5344CB8AC3E}">
        <p14:creationId xmlns:p14="http://schemas.microsoft.com/office/powerpoint/2010/main" val="3839761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1060</TotalTime>
  <Words>1778</Words>
  <Application>Microsoft Office PowerPoint</Application>
  <PresentationFormat>On-screen Show (4:3)</PresentationFormat>
  <Paragraphs>193</Paragraphs>
  <Slides>15</Slides>
  <Notes>8</Notes>
  <HiddenSlides>0</HiddenSlides>
  <MMClips>16</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Our 8 Senses</vt:lpstr>
      <vt:lpstr>Sensory Processing</vt:lpstr>
      <vt:lpstr>Feeling Just Right</vt:lpstr>
      <vt:lpstr>Tactile System Overview</vt:lpstr>
      <vt:lpstr>Over-responsive</vt:lpstr>
      <vt:lpstr>Under responsive</vt:lpstr>
      <vt:lpstr>Strategies</vt:lpstr>
      <vt:lpstr>Calming Demonstration and Trial</vt:lpstr>
      <vt:lpstr>Continued…</vt:lpstr>
      <vt:lpstr>Alerting</vt:lpstr>
      <vt:lpstr>Self care</vt:lpstr>
      <vt:lpstr>Using sensory activities to help regulate and minimise outbursts</vt:lpstr>
    </vt:vector>
  </TitlesOfParts>
  <Company>South Devon Health Informatics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Hooper</dc:creator>
  <cp:lastModifiedBy>SENDCo</cp:lastModifiedBy>
  <cp:revision>106</cp:revision>
  <cp:lastPrinted>2018-11-01T09:31:47Z</cp:lastPrinted>
  <dcterms:created xsi:type="dcterms:W3CDTF">2016-04-22T10:55:49Z</dcterms:created>
  <dcterms:modified xsi:type="dcterms:W3CDTF">2024-04-23T12:00:25Z</dcterms:modified>
</cp:coreProperties>
</file>