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768" r:id="rId2"/>
  </p:sldIdLst>
  <p:sldSz cx="9144000" cy="6858000" type="screen4x3"/>
  <p:notesSz cx="6797675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5DA3"/>
    <a:srgbClr val="E5DFED"/>
    <a:srgbClr val="A14824"/>
    <a:srgbClr val="EDC2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34" autoAdjust="0"/>
    <p:restoredTop sz="94660"/>
  </p:normalViewPr>
  <p:slideViewPr>
    <p:cSldViewPr snapToGrid="0">
      <p:cViewPr>
        <p:scale>
          <a:sx n="85" d="100"/>
          <a:sy n="85" d="100"/>
        </p:scale>
        <p:origin x="100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61B15CD-B3BF-4CE7-8A9B-4B38EB2BF46E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D04B55-0A96-4223-BD45-7A38A8A9AB9F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8BDFB27B-4213-485C-A148-AEFB0527EE71}" type="datetime1">
              <a:rPr lang="en-US"/>
              <a:pPr>
                <a:defRPr/>
              </a:pPr>
              <a:t>4/6/2022</a:t>
            </a:fld>
            <a:endParaRPr dirty="0"/>
          </a:p>
        </p:txBody>
      </p:sp>
      <p:sp>
        <p:nvSpPr>
          <p:cNvPr id="4100" name="Slide Image Placehold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66813" y="1241425"/>
            <a:ext cx="4464050" cy="3349625"/>
          </a:xfrm>
          <a:prstGeom prst="rect">
            <a:avLst/>
          </a:prstGeom>
          <a:noFill/>
          <a:ln w="12701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AF6D2E0-12B7-42CA-B61F-3AEB0281001D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GB" altLang="en-US" noProof="0"/>
              <a:t>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F482BE-BA66-446C-87E4-18B7D3E78F51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F726F7-9AC2-4A75-AC9F-1C7045F1E5BB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C12ABC26-458D-4F00-BF87-667FCF8FBC0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788099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1pPr>
    <a:lvl2pPr marL="457200" lvl="1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2pPr>
    <a:lvl3pPr marL="914400" lvl="2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3pPr>
    <a:lvl4pPr marL="1371600" lvl="3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4pPr>
    <a:lvl5pPr marL="1828800" lvl="4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FC7A4-A4E2-4E98-911E-4339AD83E1F8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85800" y="1122361"/>
            <a:ext cx="77724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BA21B1-9C95-4B75-9DCE-802AD16C3A76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CD70C-FE68-47DB-AFD0-19198E48FA2B}" type="datetime1">
              <a:rPr lang="en-US"/>
              <a:pPr>
                <a:defRPr/>
              </a:pPr>
              <a:t>4/6/2022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1F4A5-1344-403B-9581-D9D2BFE0046F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71961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36000-3108-4B1B-8CEE-1B65CA7F792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AE2F34-0A7C-41E7-B3D5-2006109A367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2A455-2832-4F05-8EF4-C32EC4AA6D0E}" type="datetime1">
              <a:rPr lang="en-US"/>
              <a:pPr>
                <a:defRPr/>
              </a:pPr>
              <a:t>4/6/2022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D4C0D-A835-40A8-96CC-4A126A1CDC6F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23084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6CFB6D-D295-4979-BC72-99D32BDBB9D4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6543675" y="365129"/>
            <a:ext cx="1971674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1EBC13-9AB6-42B2-A47F-D2B7CC136E6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628650" y="365129"/>
            <a:ext cx="5800725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AF9D7-699F-41F1-8989-1FE7C6945569}" type="datetime1">
              <a:rPr lang="en-US"/>
              <a:pPr>
                <a:defRPr/>
              </a:pPr>
              <a:t>4/6/2022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1DC11-8A6D-4756-904A-5F7A5F58BBC2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59122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bg>
      <p:bgPr>
        <a:solidFill>
          <a:srgbClr val="7FC1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59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59F8D7E-4EAB-4EA4-8CD2-39E759D9D98A}"/>
              </a:ext>
            </a:extLst>
          </p:cNvPr>
          <p:cNvSpPr txBox="1"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A6C658B-A3BB-419D-8C73-010AD3AE97D1}"/>
              </a:ext>
            </a:extLst>
          </p:cNvPr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2AC60-3C3E-4EDA-AC15-3D5C9992291F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324356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96225" y="5349875"/>
            <a:ext cx="1238250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5">
            <a:extLst>
              <a:ext uri="{FF2B5EF4-FFF2-40B4-BE49-F238E27FC236}">
                <a16:creationId xmlns:a16="http://schemas.microsoft.com/office/drawing/2014/main" id="{E6587015-4307-434D-8B4D-BB7FE2DED83A}"/>
              </a:ext>
            </a:extLst>
          </p:cNvPr>
          <p:cNvSpPr txBox="1"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>
                <a:latin typeface="Century Gothic" pitchFamily="34"/>
              </a:defRPr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24BECD27-CFA7-4081-9BC2-775C3251B713}"/>
              </a:ext>
            </a:extLst>
          </p:cNvPr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Century Gothic" pitchFamily="34"/>
              </a:defRPr>
            </a:lvl1pPr>
          </a:lstStyle>
          <a:p>
            <a:pPr>
              <a:defRPr/>
            </a:pPr>
            <a:fld id="{6A00AAFA-506C-499C-A243-6F693D322119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34924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F004D-0C83-48CC-87C8-84934B27A9D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1134F-63BE-45B2-95FF-ADCB25089432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1A4E0-37EE-4E8C-BE45-D971818BDDF9}" type="datetime1">
              <a:rPr lang="en-US"/>
              <a:pPr>
                <a:defRPr/>
              </a:pPr>
              <a:t>4/6/2022</a:t>
            </a:fld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55C1B-E7BC-4E10-B96E-0E53F53B1B53}" type="slidenum">
              <a:rPr/>
              <a:pPr>
                <a:defRPr/>
              </a:pPr>
              <a:t>‹#›</a:t>
            </a:fld>
            <a:endParaRPr dirty="0"/>
          </a:p>
        </p:txBody>
      </p:sp>
      <p:sp>
        <p:nvSpPr>
          <p:cNvPr id="8" name="Footer Placeholder 1"/>
          <p:cNvSpPr txBox="1">
            <a:spLocks/>
          </p:cNvSpPr>
          <p:nvPr userDrawn="1"/>
        </p:nvSpPr>
        <p:spPr>
          <a:xfrm>
            <a:off x="3045426" y="649199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defPPr>
              <a:defRPr lang="en-GB"/>
            </a:defPPr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dirty="0"/>
              <a:t>© Focus Education UK Ltd. 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59114" y="6444512"/>
            <a:ext cx="584886" cy="413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34067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0E500-D3DA-4A9E-8372-B747EA40246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3885" y="1709735"/>
            <a:ext cx="78867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116F8E-CCFE-4365-B10F-E324522CB0F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3885" y="4589465"/>
            <a:ext cx="7886700" cy="1500182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74FDF-DF6A-4FF0-A0D3-CC6C59604C43}" type="datetime1">
              <a:rPr lang="en-US"/>
              <a:pPr>
                <a:defRPr/>
              </a:pPr>
              <a:t>4/6/2022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AE2E3-1837-40A5-94FE-181728FC2F17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5280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4020F-07CD-4A49-BB82-645DC263564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EB8441-F455-4E85-87FD-6B6C170DDA6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28650" y="1825627"/>
            <a:ext cx="3886200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1C12C0-58CE-446A-8FA4-9813EF9CEF5A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4629149" y="1825627"/>
            <a:ext cx="3886200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88D3C-C2CE-4564-BCD5-D87F8C1DF728}" type="datetime1">
              <a:rPr lang="en-US"/>
              <a:pPr>
                <a:defRPr/>
              </a:pPr>
              <a:t>4/6/2022</a:t>
            </a:fld>
            <a:endParaRPr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DD771-3C36-4AD8-8CC9-1FF3FAD6829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46057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497E1-CAD0-4F22-BAB0-4C1CC43FFF7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365129"/>
            <a:ext cx="78867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6FCCD4-FA65-4D2A-B3EE-21A26E91258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9838" y="1681160"/>
            <a:ext cx="3868341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813E39-4EA4-4182-A0DD-231D8D7AA926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29838" y="2505071"/>
            <a:ext cx="3868341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C57F19-012C-4F06-A53D-2149B193F8D5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4629149" y="1681160"/>
            <a:ext cx="3887388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6F2492-1F5D-4BE5-9BF9-E2FA434E4983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4629149" y="2505071"/>
            <a:ext cx="3887388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7B94C-197D-42A1-9093-AF6009BA318B}" type="datetime1">
              <a:rPr lang="en-US"/>
              <a:pPr>
                <a:defRPr/>
              </a:pPr>
              <a:t>4/6/2022</a:t>
            </a:fld>
            <a:endParaRPr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BE5DC-BB5F-4576-A280-C22EF26535A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08739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1F830-5E9A-4BF8-A331-FCDEBD0B048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80D84-0A77-4850-BFC0-A2AD54AA0C06}" type="datetime1">
              <a:rPr lang="en-US"/>
              <a:pPr>
                <a:defRPr/>
              </a:pPr>
              <a:t>4/6/2022</a:t>
            </a:fld>
            <a:endParaRPr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94750-1E72-483B-B85E-7EF864735AE2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76903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109BE-13D4-4C86-9D2E-4D88197D7375}" type="datetime1">
              <a:rPr lang="en-US"/>
              <a:pPr>
                <a:defRPr/>
              </a:pPr>
              <a:t>4/6/2022</a:t>
            </a:fld>
            <a:endParaRPr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2EED5-EAEE-4043-904F-BB8502EF99A8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07440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2E804-DB8E-49DF-A4B0-A4F5135184A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4A997-2F63-475F-8249-A4CEEB5A54D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887388" y="987423"/>
            <a:ext cx="4629149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F98B6E-B092-4254-A438-889FAC9CFE11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77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DF6CF-0AF1-413F-9609-49D0099D3AD5}" type="datetime1">
              <a:rPr lang="en-US"/>
              <a:pPr>
                <a:defRPr/>
              </a:pPr>
              <a:t>4/6/2022</a:t>
            </a:fld>
            <a:endParaRPr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80D2C-AC70-457B-AA19-30EF97D5FDB8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58196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A19A7-5196-4ECC-B23A-08CF5474FEC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14ADBE-5C65-497B-AF1D-9CE0E59F4757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3887388" y="987423"/>
            <a:ext cx="4629149" cy="4873623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FE2982-8307-4ED6-BACA-AD4891D515CB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77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654C4-1861-426B-B44D-B9EE61F20820}" type="datetime1">
              <a:rPr lang="en-US"/>
              <a:pPr>
                <a:defRPr/>
              </a:pPr>
              <a:t>4/6/2022</a:t>
            </a:fld>
            <a:endParaRPr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94EE3-D8F1-45B6-988E-FC734E1E0670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35021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DBF6B4FE-C7F2-4994-BB12-BB4D517A2EB5}" type="datetime1">
              <a:rPr lang="en-US"/>
              <a:pPr>
                <a:defRPr/>
              </a:pPr>
              <a:t>4/6/2022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B7C61D16-7583-49FC-AC4F-CB1111FE15BC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9" r:id="rId1"/>
    <p:sldLayoutId id="2147484040" r:id="rId2"/>
    <p:sldLayoutId id="2147484041" r:id="rId3"/>
    <p:sldLayoutId id="2147484042" r:id="rId4"/>
    <p:sldLayoutId id="2147484043" r:id="rId5"/>
    <p:sldLayoutId id="2147484044" r:id="rId6"/>
    <p:sldLayoutId id="2147484045" r:id="rId7"/>
    <p:sldLayoutId id="2147484046" r:id="rId8"/>
    <p:sldLayoutId id="2147484047" r:id="rId9"/>
    <p:sldLayoutId id="2147484048" r:id="rId10"/>
    <p:sldLayoutId id="2147484049" r:id="rId11"/>
    <p:sldLayoutId id="2147484050" r:id="rId12"/>
    <p:sldLayoutId id="2147484051" r:id="rId13"/>
  </p:sldLayoutIdLst>
  <p:transition spd="slow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400" kern="1200">
          <a:solidFill>
            <a:srgbClr val="000000"/>
          </a:solidFill>
          <a:latin typeface="Calibri Light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800" kern="1200">
          <a:solidFill>
            <a:srgbClr val="000000"/>
          </a:solidFill>
          <a:latin typeface="Calibri"/>
        </a:defRPr>
      </a:lvl1pPr>
      <a:lvl2pPr marL="685800" lvl="1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400" kern="1200">
          <a:solidFill>
            <a:srgbClr val="000000"/>
          </a:solidFill>
          <a:latin typeface="Calibri"/>
        </a:defRPr>
      </a:lvl2pPr>
      <a:lvl3pPr marL="1143000" lvl="2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000" kern="1200">
          <a:solidFill>
            <a:srgbClr val="000000"/>
          </a:solidFill>
          <a:latin typeface="Calibri"/>
        </a:defRPr>
      </a:lvl3pPr>
      <a:lvl4pPr marL="1600200" lvl="3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4pPr>
      <a:lvl5pPr marL="2057400" lvl="4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0" y="57150"/>
            <a:ext cx="9077325" cy="492125"/>
          </a:xfrm>
        </p:spPr>
        <p:txBody>
          <a:bodyPr anchorCtr="1"/>
          <a:lstStyle/>
          <a:p>
            <a:pPr algn="ctr" eaLnBrk="1" hangingPunct="1"/>
            <a:r>
              <a:rPr lang="en-GB" altLang="en-US" sz="3200" b="1" dirty="0">
                <a:solidFill>
                  <a:srgbClr val="7C5DA3"/>
                </a:solidFill>
                <a:latin typeface="Century Gothic" panose="020B0502020202020204" pitchFamily="34" charset="0"/>
              </a:rPr>
              <a:t>Being a Muslim: KS1 Knowledge Mat </a:t>
            </a:r>
            <a:r>
              <a:rPr lang="en-GB" altLang="en-US" sz="1200" b="1" dirty="0">
                <a:solidFill>
                  <a:srgbClr val="7C5DA3"/>
                </a:solidFill>
                <a:latin typeface="Century Gothic" panose="020B0502020202020204" pitchFamily="34" charset="0"/>
              </a:rPr>
              <a:t>(1.6 Y2)</a:t>
            </a:r>
            <a:endParaRPr lang="en-GB" altLang="en-US" sz="3200" b="1" dirty="0">
              <a:solidFill>
                <a:srgbClr val="7C5DA3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" name="Content Placeholder 3">
            <a:extLst>
              <a:ext uri="{FF2B5EF4-FFF2-40B4-BE49-F238E27FC236}">
                <a16:creationId xmlns:a16="http://schemas.microsoft.com/office/drawing/2014/main" id="{C3637747-C5B9-4583-8E05-02EAFC898A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8910914"/>
              </p:ext>
            </p:extLst>
          </p:nvPr>
        </p:nvGraphicFramePr>
        <p:xfrm>
          <a:off x="66674" y="605641"/>
          <a:ext cx="9010651" cy="6169466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275238">
                  <a:extLst>
                    <a:ext uri="{9D8B030D-6E8A-4147-A177-3AD203B41FA5}">
                      <a16:colId xmlns:a16="http://schemas.microsoft.com/office/drawing/2014/main" val="2856023917"/>
                    </a:ext>
                  </a:extLst>
                </a:gridCol>
                <a:gridCol w="2174489">
                  <a:extLst>
                    <a:ext uri="{9D8B030D-6E8A-4147-A177-3AD203B41FA5}">
                      <a16:colId xmlns:a16="http://schemas.microsoft.com/office/drawing/2014/main" val="3951551185"/>
                    </a:ext>
                  </a:extLst>
                </a:gridCol>
                <a:gridCol w="3547677">
                  <a:extLst>
                    <a:ext uri="{9D8B030D-6E8A-4147-A177-3AD203B41FA5}">
                      <a16:colId xmlns:a16="http://schemas.microsoft.com/office/drawing/2014/main" val="3283858985"/>
                    </a:ext>
                  </a:extLst>
                </a:gridCol>
                <a:gridCol w="2013247">
                  <a:extLst>
                    <a:ext uri="{9D8B030D-6E8A-4147-A177-3AD203B41FA5}">
                      <a16:colId xmlns:a16="http://schemas.microsoft.com/office/drawing/2014/main" val="1262213171"/>
                    </a:ext>
                  </a:extLst>
                </a:gridCol>
              </a:tblGrid>
              <a:tr h="329554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latin typeface="Century Gothic" pitchFamily="34"/>
                        </a:rPr>
                        <a:t>Subject Specific Vocabulary</a:t>
                      </a:r>
                    </a:p>
                  </a:txBody>
                  <a:tcPr marT="45724" marB="4572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5DA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lvl="0" algn="just"/>
                      <a:endParaRPr lang="en-GB" sz="1800" dirty="0">
                        <a:latin typeface="Century Gothic" pitchFamily="34"/>
                      </a:endParaRPr>
                    </a:p>
                  </a:txBody>
                  <a:tcPr marT="45724" marB="4572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latin typeface="Century Gothic" pitchFamily="34"/>
                        </a:rPr>
                        <a:t>Exciting Books</a:t>
                      </a:r>
                    </a:p>
                  </a:txBody>
                  <a:tcPr marT="45724" marB="4572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5D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4839317"/>
                  </a:ext>
                </a:extLst>
              </a:tr>
              <a:tr h="550477">
                <a:tc>
                  <a:txBody>
                    <a:bodyPr/>
                    <a:lstStyle/>
                    <a:p>
                      <a:pPr lvl="0" algn="just"/>
                      <a:r>
                        <a:rPr lang="en-GB" sz="1400" b="1" dirty="0">
                          <a:solidFill>
                            <a:srgbClr val="7030A0"/>
                          </a:solidFill>
                          <a:latin typeface="Century Gothic" pitchFamily="34"/>
                        </a:rPr>
                        <a:t>Muslim</a:t>
                      </a:r>
                    </a:p>
                  </a:txBody>
                  <a:tcPr marT="45724" marB="4572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person who follows the religion of Islam. </a:t>
                      </a:r>
                    </a:p>
                  </a:txBody>
                  <a:tcPr marT="45724" marB="4572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</a:txBody>
                  <a:tcPr marT="45724" marB="45724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</a:txBody>
                  <a:tcPr marT="45724" marB="4572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9813094"/>
                  </a:ext>
                </a:extLst>
              </a:tr>
              <a:tr h="550477">
                <a:tc>
                  <a:txBody>
                    <a:bodyPr/>
                    <a:lstStyle/>
                    <a:p>
                      <a:pPr lvl="0" algn="just"/>
                      <a:r>
                        <a:rPr lang="en-GB" sz="1400" b="1" dirty="0">
                          <a:solidFill>
                            <a:srgbClr val="7030A0"/>
                          </a:solidFill>
                          <a:latin typeface="Century Gothic" pitchFamily="34"/>
                        </a:rPr>
                        <a:t>Allah</a:t>
                      </a:r>
                    </a:p>
                  </a:txBody>
                  <a:tcPr marT="45724" marB="4572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kern="1200" dirty="0"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The Arabic term for “God.”</a:t>
                      </a:r>
                      <a:endParaRPr lang="en-GB" sz="11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T="45724" marB="4572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788565"/>
                  </a:ext>
                </a:extLst>
              </a:tr>
              <a:tr h="550477">
                <a:tc>
                  <a:txBody>
                    <a:bodyPr/>
                    <a:lstStyle/>
                    <a:p>
                      <a:pPr lvl="0" algn="just"/>
                      <a:r>
                        <a:rPr lang="en-GB" sz="1400" b="1" dirty="0" smtClean="0">
                          <a:solidFill>
                            <a:srgbClr val="7030A0"/>
                          </a:solidFill>
                          <a:latin typeface="Century Gothic" pitchFamily="34"/>
                        </a:rPr>
                        <a:t>Mosque</a:t>
                      </a:r>
                      <a:endParaRPr lang="en-GB" sz="1400" b="1" dirty="0">
                        <a:solidFill>
                          <a:srgbClr val="7030A0"/>
                        </a:solidFill>
                        <a:latin typeface="Century Gothic" pitchFamily="34"/>
                      </a:endParaRPr>
                    </a:p>
                  </a:txBody>
                  <a:tcPr marT="45724" marB="4572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A special building where Muslims worship.</a:t>
                      </a:r>
                      <a:endParaRPr lang="en-GB" sz="11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T="45724" marB="4572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8785142"/>
                  </a:ext>
                </a:extLst>
              </a:tr>
              <a:tr h="662227">
                <a:tc>
                  <a:txBody>
                    <a:bodyPr/>
                    <a:lstStyle/>
                    <a:p>
                      <a:pPr lvl="0" algn="just"/>
                      <a:r>
                        <a:rPr lang="en-GB" sz="1400" b="1" dirty="0">
                          <a:solidFill>
                            <a:srgbClr val="7030A0"/>
                          </a:solidFill>
                          <a:latin typeface="Century Gothic" pitchFamily="34"/>
                        </a:rPr>
                        <a:t>Muhammad </a:t>
                      </a:r>
                      <a:r>
                        <a:rPr lang="en-GB" sz="1000" b="1" dirty="0">
                          <a:solidFill>
                            <a:srgbClr val="7030A0"/>
                          </a:solidFill>
                          <a:latin typeface="Century Gothic" pitchFamily="34"/>
                        </a:rPr>
                        <a:t>(Peace be upon him/PBUH)</a:t>
                      </a:r>
                    </a:p>
                  </a:txBody>
                  <a:tcPr marT="45724" marB="4572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kern="1200" dirty="0"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The final prophet to whom Muslims believe God revealed the Qur’an.</a:t>
                      </a:r>
                      <a:endParaRPr lang="en-GB" sz="11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T="45724" marB="4572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7C5DA3"/>
                          </a:solidFill>
                          <a:latin typeface="Century Gothic" panose="020B0502020202020204" pitchFamily="34" charset="0"/>
                        </a:rPr>
                        <a:t>Sticky Knowledge-</a:t>
                      </a:r>
                      <a:r>
                        <a:rPr lang="en-GB" sz="1600" b="1" baseline="0" dirty="0">
                          <a:solidFill>
                            <a:srgbClr val="7C5DA3"/>
                          </a:solidFill>
                          <a:latin typeface="Century Gothic" panose="020B0502020202020204" pitchFamily="34" charset="0"/>
                        </a:rPr>
                        <a:t> Who is a Muslim and how do they live?</a:t>
                      </a:r>
                      <a:endParaRPr lang="en-GB" sz="1600" b="1" dirty="0">
                        <a:solidFill>
                          <a:srgbClr val="7C5DA3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4" marB="4572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9793378"/>
                  </a:ext>
                </a:extLst>
              </a:tr>
              <a:tr h="382103">
                <a:tc>
                  <a:txBody>
                    <a:bodyPr/>
                    <a:lstStyle/>
                    <a:p>
                      <a:pPr lvl="0" algn="just"/>
                      <a:r>
                        <a:rPr lang="en-GB" sz="1400" b="1" dirty="0" err="1">
                          <a:solidFill>
                            <a:srgbClr val="7030A0"/>
                          </a:solidFill>
                          <a:latin typeface="Century Gothic" pitchFamily="34"/>
                        </a:rPr>
                        <a:t>Shahada</a:t>
                      </a:r>
                      <a:endParaRPr lang="en-GB" sz="1400" b="1" dirty="0">
                        <a:solidFill>
                          <a:srgbClr val="7030A0"/>
                        </a:solidFill>
                        <a:latin typeface="Century Gothic" pitchFamily="34"/>
                      </a:endParaRPr>
                    </a:p>
                  </a:txBody>
                  <a:tcPr marT="45724" marB="4572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aseline="0" dirty="0">
                          <a:latin typeface="Century Gothic" pitchFamily="34" charset="0"/>
                        </a:rPr>
                        <a:t>A statement of faith that all Muslims  recite.  The first of the  5 Pillars. </a:t>
                      </a:r>
                      <a:endParaRPr lang="en-US" sz="1100" dirty="0">
                        <a:latin typeface="Century Gothic" pitchFamily="34" charset="0"/>
                      </a:endParaRPr>
                    </a:p>
                  </a:txBody>
                  <a:tcPr marT="45724" marB="4572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100" dirty="0">
                          <a:latin typeface="Century Gothic" pitchFamily="34" charset="0"/>
                        </a:rPr>
                        <a:t>The </a:t>
                      </a:r>
                      <a:r>
                        <a:rPr lang="en-GB" sz="1100" dirty="0" err="1">
                          <a:latin typeface="Century Gothic" pitchFamily="34" charset="0"/>
                        </a:rPr>
                        <a:t>Shahadah</a:t>
                      </a:r>
                      <a:r>
                        <a:rPr lang="en-GB" sz="1100" dirty="0">
                          <a:latin typeface="Century Gothic" pitchFamily="34" charset="0"/>
                        </a:rPr>
                        <a:t> is very important for Muslims.  It</a:t>
                      </a:r>
                      <a:r>
                        <a:rPr lang="en-GB" sz="1100" baseline="0" dirty="0">
                          <a:latin typeface="Century Gothic" pitchFamily="34" charset="0"/>
                        </a:rPr>
                        <a:t> is recited (said) by Muslims to declare (show) that they are committed to Allah. 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D"/>
                    </a:solidFill>
                  </a:tcPr>
                </a:tc>
                <a:tc rowSpan="5">
                  <a:txBody>
                    <a:bodyPr/>
                    <a:lstStyle/>
                    <a:p>
                      <a:endParaRPr lang="en-US" dirty="0"/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9648">
                <a:tc>
                  <a:txBody>
                    <a:bodyPr/>
                    <a:lstStyle/>
                    <a:p>
                      <a:pPr lvl="0" algn="just"/>
                      <a:r>
                        <a:rPr lang="en-GB" sz="1400" b="1" dirty="0">
                          <a:solidFill>
                            <a:srgbClr val="7030A0"/>
                          </a:solidFill>
                          <a:latin typeface="Century Gothic" pitchFamily="34"/>
                        </a:rPr>
                        <a:t>Messenger</a:t>
                      </a:r>
                    </a:p>
                  </a:txBody>
                  <a:tcPr marT="45724" marB="4572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Someone who delivers a message. </a:t>
                      </a:r>
                    </a:p>
                  </a:txBody>
                  <a:tcPr marT="45724" marB="4572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Muslims</a:t>
                      </a:r>
                      <a:r>
                        <a:rPr lang="en-GB" sz="1100" b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believe that there is only one God referred to as </a:t>
                      </a:r>
                      <a:r>
                        <a:rPr lang="en-GB" sz="1100" b="0" baseline="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Tawhid</a:t>
                      </a:r>
                      <a:r>
                        <a:rPr lang="en-GB" sz="1100" b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. Muhammad </a:t>
                      </a:r>
                      <a:r>
                        <a:rPr lang="en-GB" sz="11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(Peace  </a:t>
                      </a:r>
                      <a:r>
                        <a:rPr lang="en-GB" sz="1100" b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Be Upon Him/PBUH) is his messenger. 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9931272"/>
                  </a:ext>
                </a:extLst>
              </a:tr>
              <a:tr h="765468">
                <a:tc>
                  <a:txBody>
                    <a:bodyPr/>
                    <a:lstStyle/>
                    <a:p>
                      <a:pPr lvl="0" algn="just"/>
                      <a:r>
                        <a:rPr lang="en-GB" sz="1400" b="1" dirty="0" err="1">
                          <a:solidFill>
                            <a:srgbClr val="7030A0"/>
                          </a:solidFill>
                          <a:latin typeface="Century Gothic" pitchFamily="34"/>
                        </a:rPr>
                        <a:t>Tawhid</a:t>
                      </a:r>
                      <a:endParaRPr lang="en-GB" sz="1400" b="1" dirty="0">
                        <a:solidFill>
                          <a:srgbClr val="7030A0"/>
                        </a:solidFill>
                        <a:latin typeface="Century Gothic" pitchFamily="34"/>
                      </a:endParaRPr>
                    </a:p>
                  </a:txBody>
                  <a:tcPr marT="45724" marB="4572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Arabic for “declaring one god”. Muslims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believe that there is only one God. </a:t>
                      </a:r>
                      <a:endParaRPr lang="en-GB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4" marB="4572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Muslims</a:t>
                      </a:r>
                      <a:r>
                        <a:rPr lang="en-GB" sz="1100" b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learn a lot from the Prophet Muhammad (PBUH) through stories such as the ‘</a:t>
                      </a:r>
                      <a:r>
                        <a:rPr lang="en-GB" sz="1100" b="0" i="1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Tiny Ants’ </a:t>
                      </a:r>
                      <a:r>
                        <a:rPr lang="en-GB" sz="1100" b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(care for all of Allah’s creation and ‘</a:t>
                      </a:r>
                      <a:r>
                        <a:rPr lang="en-GB" sz="1100" b="0" i="1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Prophet Muhammad and the black stone’</a:t>
                      </a:r>
                      <a:r>
                        <a:rPr lang="en-GB" sz="1100" b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(being wise). 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894416"/>
                  </a:ext>
                </a:extLst>
              </a:tr>
              <a:tr h="482069">
                <a:tc>
                  <a:txBody>
                    <a:bodyPr/>
                    <a:lstStyle/>
                    <a:p>
                      <a:pPr lvl="0" algn="just"/>
                      <a:r>
                        <a:rPr lang="en-GB" sz="1400" b="1" dirty="0">
                          <a:solidFill>
                            <a:srgbClr val="7030A0"/>
                          </a:solidFill>
                          <a:latin typeface="Century Gothic" pitchFamily="34"/>
                        </a:rPr>
                        <a:t>Qur’an</a:t>
                      </a:r>
                    </a:p>
                  </a:txBody>
                  <a:tcPr marT="45724" marB="4572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kern="1200" dirty="0"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The Holy Book of Islam.</a:t>
                      </a:r>
                      <a:r>
                        <a:rPr lang="en-GB" sz="1100" b="0" i="0" kern="1200" baseline="0" dirty="0"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endParaRPr lang="en-GB" sz="11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T="45724" marB="4572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itchFamily="2" charset="2"/>
                        <a:buChar char="q"/>
                      </a:pPr>
                      <a:r>
                        <a:rPr lang="en-GB" sz="1100" dirty="0">
                          <a:latin typeface="Century Gothic" pitchFamily="34" charset="0"/>
                        </a:rPr>
                        <a:t>Muslims</a:t>
                      </a:r>
                      <a:r>
                        <a:rPr lang="en-GB" sz="1100" baseline="0" dirty="0">
                          <a:latin typeface="Century Gothic" pitchFamily="34" charset="0"/>
                        </a:rPr>
                        <a:t> have 99 names for Allah, such as ‘</a:t>
                      </a:r>
                      <a:r>
                        <a:rPr lang="en-GB" sz="1100" i="1" baseline="0" dirty="0">
                          <a:latin typeface="Century Gothic" pitchFamily="34" charset="0"/>
                        </a:rPr>
                        <a:t>All Compassionate, The Pure One and the Source of Peace’.</a:t>
                      </a:r>
                      <a:endParaRPr lang="en-GB" sz="1100" i="1" dirty="0">
                        <a:latin typeface="Century Gothic" pitchFamily="34" charset="0"/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8034487"/>
                  </a:ext>
                </a:extLst>
              </a:tr>
              <a:tr h="618045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rgbClr val="7030A0"/>
                          </a:solidFill>
                          <a:latin typeface="Century Gothic" pitchFamily="34"/>
                        </a:rPr>
                        <a:t>Prophet</a:t>
                      </a:r>
                    </a:p>
                    <a:p>
                      <a:pPr lvl="0" algn="just"/>
                      <a:endParaRPr lang="en-GB" sz="1400" b="1" dirty="0">
                        <a:solidFill>
                          <a:srgbClr val="7030A0"/>
                        </a:solidFill>
                        <a:latin typeface="Century Gothic" pitchFamily="34"/>
                      </a:endParaRPr>
                    </a:p>
                  </a:txBody>
                  <a:tcPr marT="45724" marB="4572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kern="1200" dirty="0"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A person Muslims believe was chosen by God to teach</a:t>
                      </a:r>
                      <a:r>
                        <a:rPr lang="en-GB" sz="1100" b="0" i="0" kern="1200" baseline="0" dirty="0"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 people about Allah’s message. </a:t>
                      </a:r>
                      <a:endParaRPr lang="en-GB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4" marB="4572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Wingdings" pitchFamily="2" charset="2"/>
                        <a:buChar char="q"/>
                      </a:pPr>
                      <a:r>
                        <a:rPr lang="en-GB" sz="1100" dirty="0">
                          <a:latin typeface="Century Gothic" pitchFamily="34" charset="0"/>
                        </a:rPr>
                        <a:t>Muhammad</a:t>
                      </a:r>
                      <a:r>
                        <a:rPr lang="en-GB" sz="1100" baseline="0" dirty="0">
                          <a:latin typeface="Century Gothic" pitchFamily="34" charset="0"/>
                        </a:rPr>
                        <a:t> received the Holy Qur’an on the ‘</a:t>
                      </a:r>
                      <a:r>
                        <a:rPr lang="en-GB" sz="1100" i="1" baseline="0" dirty="0">
                          <a:latin typeface="Century Gothic" pitchFamily="34" charset="0"/>
                        </a:rPr>
                        <a:t>Night of Power’.  </a:t>
                      </a:r>
                      <a:r>
                        <a:rPr lang="en-GB" sz="1100" baseline="0" dirty="0">
                          <a:latin typeface="Century Gothic" pitchFamily="34" charset="0"/>
                        </a:rPr>
                        <a:t>Muslims treat the Qur’an with the upmost respect by wrapping it up. </a:t>
                      </a:r>
                      <a:endParaRPr lang="en-GB" sz="1100" dirty="0">
                        <a:latin typeface="Century Gothic" pitchFamily="34" charset="0"/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8665526"/>
                  </a:ext>
                </a:extLst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40370" y="641268"/>
            <a:ext cx="3489080" cy="1749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65844" y="958436"/>
            <a:ext cx="1087835" cy="973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19572" y="1620982"/>
            <a:ext cx="1193265" cy="1538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34447" y="3265714"/>
            <a:ext cx="1878390" cy="3475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2297835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 Mats" id="{44C609E7-D963-4258-AC0C-6D24BC1BAC45}" vid="{70B9A501-B5B1-4368-BA62-4574061756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59180</TotalTime>
  <Words>277</Words>
  <Application>Microsoft Office PowerPoint</Application>
  <PresentationFormat>On-screen Show (4:3)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Wingdings</vt:lpstr>
      <vt:lpstr>Office Theme</vt:lpstr>
      <vt:lpstr>Being a Muslim: KS1 Knowledge Mat (1.6 Y2)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Stone Age KS2 Knowledge Mat</dc:title>
  <dc:creator>Marketing Dept</dc:creator>
  <cp:lastModifiedBy>hwestrope</cp:lastModifiedBy>
  <cp:revision>350</cp:revision>
  <cp:lastPrinted>2020-01-08T12:45:09Z</cp:lastPrinted>
  <dcterms:created xsi:type="dcterms:W3CDTF">2019-01-14T16:39:51Z</dcterms:created>
  <dcterms:modified xsi:type="dcterms:W3CDTF">2022-04-06T20:01:28Z</dcterms:modified>
</cp:coreProperties>
</file>