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7" r:id="rId3"/>
    <p:sldId id="258" r:id="rId4"/>
    <p:sldId id="263" r:id="rId5"/>
    <p:sldId id="262" r:id="rId6"/>
    <p:sldId id="264" r:id="rId7"/>
    <p:sldId id="259" r:id="rId8"/>
    <p:sldId id="260" r:id="rId9"/>
    <p:sldId id="261"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EAC3437-2AD3-4866-9704-C7205D0D9D0F}" type="datetimeFigureOut">
              <a:rPr lang="en-GB" smtClean="0"/>
              <a:t>16/04/2024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8022DAD-49F9-48DB-87CD-DD10040B58CD}" type="slidenum">
              <a:rPr lang="en-GB" smtClean="0"/>
              <a:t>‹#›</a:t>
            </a:fld>
            <a:endParaRPr lang="en-GB"/>
          </a:p>
        </p:txBody>
      </p:sp>
    </p:spTree>
    <p:extLst>
      <p:ext uri="{BB962C8B-B14F-4D97-AF65-F5344CB8AC3E}">
        <p14:creationId xmlns:p14="http://schemas.microsoft.com/office/powerpoint/2010/main" val="21867025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210EF4-819D-4E45-8C62-736FDDFB821D}"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8208B-1360-49C8-9797-DE260F44BB1A}" type="slidenum">
              <a:rPr lang="en-GB" smtClean="0"/>
              <a:t>‹#›</a:t>
            </a:fld>
            <a:endParaRPr lang="en-GB"/>
          </a:p>
        </p:txBody>
      </p:sp>
    </p:spTree>
    <p:extLst>
      <p:ext uri="{BB962C8B-B14F-4D97-AF65-F5344CB8AC3E}">
        <p14:creationId xmlns:p14="http://schemas.microsoft.com/office/powerpoint/2010/main" val="296437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210EF4-819D-4E45-8C62-736FDDFB821D}"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8208B-1360-49C8-9797-DE260F44BB1A}" type="slidenum">
              <a:rPr lang="en-GB" smtClean="0"/>
              <a:t>‹#›</a:t>
            </a:fld>
            <a:endParaRPr lang="en-GB"/>
          </a:p>
        </p:txBody>
      </p:sp>
    </p:spTree>
    <p:extLst>
      <p:ext uri="{BB962C8B-B14F-4D97-AF65-F5344CB8AC3E}">
        <p14:creationId xmlns:p14="http://schemas.microsoft.com/office/powerpoint/2010/main" val="53308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210EF4-819D-4E45-8C62-736FDDFB821D}"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8208B-1360-49C8-9797-DE260F44BB1A}" type="slidenum">
              <a:rPr lang="en-GB" smtClean="0"/>
              <a:t>‹#›</a:t>
            </a:fld>
            <a:endParaRPr lang="en-GB"/>
          </a:p>
        </p:txBody>
      </p:sp>
    </p:spTree>
    <p:extLst>
      <p:ext uri="{BB962C8B-B14F-4D97-AF65-F5344CB8AC3E}">
        <p14:creationId xmlns:p14="http://schemas.microsoft.com/office/powerpoint/2010/main" val="415370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210EF4-819D-4E45-8C62-736FDDFB821D}"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8208B-1360-49C8-9797-DE260F44BB1A}" type="slidenum">
              <a:rPr lang="en-GB" smtClean="0"/>
              <a:t>‹#›</a:t>
            </a:fld>
            <a:endParaRPr lang="en-GB"/>
          </a:p>
        </p:txBody>
      </p:sp>
    </p:spTree>
    <p:extLst>
      <p:ext uri="{BB962C8B-B14F-4D97-AF65-F5344CB8AC3E}">
        <p14:creationId xmlns:p14="http://schemas.microsoft.com/office/powerpoint/2010/main" val="403542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210EF4-819D-4E45-8C62-736FDDFB821D}"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8208B-1360-49C8-9797-DE260F44BB1A}" type="slidenum">
              <a:rPr lang="en-GB" smtClean="0"/>
              <a:t>‹#›</a:t>
            </a:fld>
            <a:endParaRPr lang="en-GB"/>
          </a:p>
        </p:txBody>
      </p:sp>
    </p:spTree>
    <p:extLst>
      <p:ext uri="{BB962C8B-B14F-4D97-AF65-F5344CB8AC3E}">
        <p14:creationId xmlns:p14="http://schemas.microsoft.com/office/powerpoint/2010/main" val="91346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210EF4-819D-4E45-8C62-736FDDFB821D}"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98208B-1360-49C8-9797-DE260F44BB1A}" type="slidenum">
              <a:rPr lang="en-GB" smtClean="0"/>
              <a:t>‹#›</a:t>
            </a:fld>
            <a:endParaRPr lang="en-GB"/>
          </a:p>
        </p:txBody>
      </p:sp>
    </p:spTree>
    <p:extLst>
      <p:ext uri="{BB962C8B-B14F-4D97-AF65-F5344CB8AC3E}">
        <p14:creationId xmlns:p14="http://schemas.microsoft.com/office/powerpoint/2010/main" val="7215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210EF4-819D-4E45-8C62-736FDDFB821D}" type="datetimeFigureOut">
              <a:rPr lang="en-GB" smtClean="0"/>
              <a:t>16/04/2024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98208B-1360-49C8-9797-DE260F44BB1A}" type="slidenum">
              <a:rPr lang="en-GB" smtClean="0"/>
              <a:t>‹#›</a:t>
            </a:fld>
            <a:endParaRPr lang="en-GB"/>
          </a:p>
        </p:txBody>
      </p:sp>
    </p:spTree>
    <p:extLst>
      <p:ext uri="{BB962C8B-B14F-4D97-AF65-F5344CB8AC3E}">
        <p14:creationId xmlns:p14="http://schemas.microsoft.com/office/powerpoint/2010/main" val="2944431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210EF4-819D-4E45-8C62-736FDDFB821D}" type="datetimeFigureOut">
              <a:rPr lang="en-GB" smtClean="0"/>
              <a:t>16/04/2024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98208B-1360-49C8-9797-DE260F44BB1A}" type="slidenum">
              <a:rPr lang="en-GB" smtClean="0"/>
              <a:t>‹#›</a:t>
            </a:fld>
            <a:endParaRPr lang="en-GB"/>
          </a:p>
        </p:txBody>
      </p:sp>
    </p:spTree>
    <p:extLst>
      <p:ext uri="{BB962C8B-B14F-4D97-AF65-F5344CB8AC3E}">
        <p14:creationId xmlns:p14="http://schemas.microsoft.com/office/powerpoint/2010/main" val="264680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10EF4-819D-4E45-8C62-736FDDFB821D}" type="datetimeFigureOut">
              <a:rPr lang="en-GB" smtClean="0"/>
              <a:t>16/04/2024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98208B-1360-49C8-9797-DE260F44BB1A}" type="slidenum">
              <a:rPr lang="en-GB" smtClean="0"/>
              <a:t>‹#›</a:t>
            </a:fld>
            <a:endParaRPr lang="en-GB"/>
          </a:p>
        </p:txBody>
      </p:sp>
    </p:spTree>
    <p:extLst>
      <p:ext uri="{BB962C8B-B14F-4D97-AF65-F5344CB8AC3E}">
        <p14:creationId xmlns:p14="http://schemas.microsoft.com/office/powerpoint/2010/main" val="85508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210EF4-819D-4E45-8C62-736FDDFB821D}"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98208B-1360-49C8-9797-DE260F44BB1A}" type="slidenum">
              <a:rPr lang="en-GB" smtClean="0"/>
              <a:t>‹#›</a:t>
            </a:fld>
            <a:endParaRPr lang="en-GB"/>
          </a:p>
        </p:txBody>
      </p:sp>
    </p:spTree>
    <p:extLst>
      <p:ext uri="{BB962C8B-B14F-4D97-AF65-F5344CB8AC3E}">
        <p14:creationId xmlns:p14="http://schemas.microsoft.com/office/powerpoint/2010/main" val="291802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210EF4-819D-4E45-8C62-736FDDFB821D}"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98208B-1360-49C8-9797-DE260F44BB1A}" type="slidenum">
              <a:rPr lang="en-GB" smtClean="0"/>
              <a:t>‹#›</a:t>
            </a:fld>
            <a:endParaRPr lang="en-GB"/>
          </a:p>
        </p:txBody>
      </p:sp>
    </p:spTree>
    <p:extLst>
      <p:ext uri="{BB962C8B-B14F-4D97-AF65-F5344CB8AC3E}">
        <p14:creationId xmlns:p14="http://schemas.microsoft.com/office/powerpoint/2010/main" val="41435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10EF4-819D-4E45-8C62-736FDDFB821D}" type="datetimeFigureOut">
              <a:rPr lang="en-GB" smtClean="0"/>
              <a:t>16/04/2024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8208B-1360-49C8-9797-DE260F44BB1A}" type="slidenum">
              <a:rPr lang="en-GB" smtClean="0"/>
              <a:t>‹#›</a:t>
            </a:fld>
            <a:endParaRPr lang="en-GB"/>
          </a:p>
        </p:txBody>
      </p:sp>
    </p:spTree>
    <p:extLst>
      <p:ext uri="{BB962C8B-B14F-4D97-AF65-F5344CB8AC3E}">
        <p14:creationId xmlns:p14="http://schemas.microsoft.com/office/powerpoint/2010/main" val="2786072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hyperlink" Target="https://www.devonscp.org.uk/early-help/early-help-information-for-workers/a-one-minute-guide-to-early-help-in-devon/"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kooth.com/" TargetMode="External"/><Relationship Id="rId5" Type="http://schemas.openxmlformats.org/officeDocument/2006/relationships/hyperlink" Target="https://childrenandfamilyhealthdevon.nhs.uk/lumi-nova/" TargetMode="Externa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hyperlink" Target="https://childrenandfamilyhealthdevon.nhs.uk/camhs/professional/professional-support/request-criteria-camh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b="1" dirty="0" smtClean="0">
                <a:latin typeface="Century Gothic" panose="020B0502020202020204" pitchFamily="34" charset="0"/>
              </a:rPr>
              <a:t>Supporting Children with Social, Emotional and Mental Health Difficulties (SEMH) at </a:t>
            </a:r>
            <a:br>
              <a:rPr lang="en-GB" sz="3600" b="1" dirty="0" smtClean="0">
                <a:latin typeface="Century Gothic" panose="020B0502020202020204" pitchFamily="34" charset="0"/>
              </a:rPr>
            </a:br>
            <a:r>
              <a:rPr lang="en-GB" sz="3600" b="1" dirty="0" smtClean="0">
                <a:latin typeface="Century Gothic" panose="020B0502020202020204" pitchFamily="34" charset="0"/>
              </a:rPr>
              <a:t>The Grove School</a:t>
            </a:r>
            <a:r>
              <a:rPr lang="en-GB" dirty="0" smtClean="0">
                <a:latin typeface="Century Gothic" panose="020B0502020202020204" pitchFamily="34" charset="0"/>
              </a:rPr>
              <a:t/>
            </a:r>
            <a:br>
              <a:rPr lang="en-GB" dirty="0" smtClean="0">
                <a:latin typeface="Century Gothic" panose="020B0502020202020204" pitchFamily="34" charset="0"/>
              </a:rPr>
            </a:br>
            <a:r>
              <a:rPr lang="en-GB" sz="1800" dirty="0" smtClean="0">
                <a:latin typeface="Century Gothic" panose="020B0502020202020204" pitchFamily="34" charset="0"/>
              </a:rPr>
              <a:t>*</a:t>
            </a:r>
            <a:r>
              <a:rPr lang="en-GB" sz="1800" dirty="0" err="1" smtClean="0">
                <a:latin typeface="Century Gothic" panose="020B0502020202020204" pitchFamily="34" charset="0"/>
              </a:rPr>
              <a:t>SENDCo</a:t>
            </a:r>
            <a:r>
              <a:rPr lang="en-GB" sz="1800" dirty="0" smtClean="0">
                <a:latin typeface="Century Gothic" panose="020B0502020202020204" pitchFamily="34" charset="0"/>
              </a:rPr>
              <a:t> Team Presentation 25</a:t>
            </a:r>
            <a:r>
              <a:rPr lang="en-GB" sz="1800" baseline="30000" dirty="0" smtClean="0">
                <a:latin typeface="Century Gothic" panose="020B0502020202020204" pitchFamily="34" charset="0"/>
              </a:rPr>
              <a:t>th</a:t>
            </a:r>
            <a:r>
              <a:rPr lang="en-GB" sz="1800" dirty="0" smtClean="0">
                <a:latin typeface="Century Gothic" panose="020B0502020202020204" pitchFamily="34" charset="0"/>
              </a:rPr>
              <a:t> March 2024</a:t>
            </a:r>
            <a:endParaRPr lang="en-GB" dirty="0">
              <a:latin typeface="Century Gothic" panose="020B0502020202020204" pitchFamily="34" charset="0"/>
            </a:endParaRPr>
          </a:p>
        </p:txBody>
      </p:sp>
      <p:sp>
        <p:nvSpPr>
          <p:cNvPr id="3" name="Subtitle 2"/>
          <p:cNvSpPr>
            <a:spLocks noGrp="1"/>
          </p:cNvSpPr>
          <p:nvPr>
            <p:ph type="subTitle" idx="1"/>
          </p:nvPr>
        </p:nvSpPr>
        <p:spPr/>
        <p:txBody>
          <a:bodyPr/>
          <a:lstStyle/>
          <a:p>
            <a:endParaRPr lang="en-GB" dirty="0"/>
          </a:p>
        </p:txBody>
      </p:sp>
      <p:pic>
        <p:nvPicPr>
          <p:cNvPr id="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103" y="3487783"/>
            <a:ext cx="3879668" cy="243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d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743196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4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What are SEMH difficulties?</a:t>
            </a:r>
            <a:endParaRPr lang="en-GB" dirty="0">
              <a:latin typeface="Century Gothic" panose="020B0502020202020204" pitchFamily="34" charset="0"/>
            </a:endParaRPr>
          </a:p>
        </p:txBody>
      </p:sp>
      <p:sp>
        <p:nvSpPr>
          <p:cNvPr id="3" name="Content Placeholder 2"/>
          <p:cNvSpPr>
            <a:spLocks noGrp="1"/>
          </p:cNvSpPr>
          <p:nvPr>
            <p:ph idx="1"/>
          </p:nvPr>
        </p:nvSpPr>
        <p:spPr/>
        <p:txBody>
          <a:bodyPr>
            <a:normAutofit fontScale="62500" lnSpcReduction="20000"/>
          </a:bodyPr>
          <a:lstStyle/>
          <a:p>
            <a:r>
              <a:rPr lang="en-GB" b="1" i="1" dirty="0"/>
              <a:t>Social, Emotional and Mental Health Difficulties</a:t>
            </a:r>
            <a:endParaRPr lang="en-GB" dirty="0"/>
          </a:p>
          <a:p>
            <a:pPr marL="0" indent="0">
              <a:buNone/>
            </a:pPr>
            <a:endParaRPr lang="en-GB" dirty="0"/>
          </a:p>
          <a:p>
            <a:r>
              <a:rPr lang="en-GB" dirty="0"/>
              <a:t>Children may experience a wide range of social and emotional difficulties which manifest themselves in many ways. These may include becoming withdrawn or isolated, as well as displaying challenging, disruptive or disturbing behaviour. These behaviours may reflect underlying mental health difficulties such as anxiety or depression, self-harming, substance misuse, eating disorders or physical symptoms that are medically unexplained</a:t>
            </a:r>
            <a:r>
              <a:rPr lang="en-GB"/>
              <a:t>. </a:t>
            </a:r>
            <a:endParaRPr lang="en-GB" dirty="0"/>
          </a:p>
          <a:p>
            <a:r>
              <a:rPr lang="en-GB" dirty="0"/>
              <a:t>Other children may have disorders such as attention deficit disorder, attention deficit hyperactive disorder or attachment disorder.  </a:t>
            </a:r>
          </a:p>
          <a:p>
            <a:r>
              <a:rPr lang="en-GB" dirty="0"/>
              <a:t>Social, Emotional and Mental Health Difficulties include</a:t>
            </a:r>
            <a:r>
              <a:rPr lang="en-GB" dirty="0" smtClean="0"/>
              <a:t>:</a:t>
            </a:r>
            <a:endParaRPr lang="en-GB" dirty="0"/>
          </a:p>
          <a:p>
            <a:pPr lvl="0"/>
            <a:r>
              <a:rPr lang="en-GB" dirty="0"/>
              <a:t>ADD</a:t>
            </a:r>
          </a:p>
          <a:p>
            <a:pPr lvl="0"/>
            <a:r>
              <a:rPr lang="en-GB" dirty="0"/>
              <a:t>ADHD</a:t>
            </a:r>
          </a:p>
          <a:p>
            <a:pPr lvl="0"/>
            <a:r>
              <a:rPr lang="en-GB" dirty="0"/>
              <a:t>Attachment Disorder</a:t>
            </a:r>
          </a:p>
          <a:p>
            <a:pPr marL="0" indent="0">
              <a:buNone/>
            </a:pPr>
            <a:endParaRPr lang="en-GB" dirty="0" smtClean="0"/>
          </a:p>
          <a:p>
            <a:pPr marL="0" indent="0">
              <a:buNone/>
            </a:pPr>
            <a:r>
              <a:rPr lang="en-GB" dirty="0" smtClean="0"/>
              <a:t>(The Grove School SEND Policy)</a:t>
            </a:r>
            <a:endParaRPr lang="en-GB" dirty="0"/>
          </a:p>
        </p:txBody>
      </p:sp>
      <p:pic>
        <p:nvPicPr>
          <p:cNvPr id="4"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871136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1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How do we help pupils with SEMH difficulties?</a:t>
            </a:r>
            <a:endParaRPr lang="en-GB" dirty="0">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1052525"/>
              </p:ext>
            </p:extLst>
          </p:nvPr>
        </p:nvGraphicFramePr>
        <p:xfrm>
          <a:off x="2455817" y="1764824"/>
          <a:ext cx="7550332" cy="4383417"/>
        </p:xfrm>
        <a:graphic>
          <a:graphicData uri="http://schemas.openxmlformats.org/drawingml/2006/table">
            <a:tbl>
              <a:tblPr firstRow="1" firstCol="1" bandRow="1">
                <a:tableStyleId>{5C22544A-7EE6-4342-B048-85BDC9FD1C3A}</a:tableStyleId>
              </a:tblPr>
              <a:tblGrid>
                <a:gridCol w="1592949">
                  <a:extLst>
                    <a:ext uri="{9D8B030D-6E8A-4147-A177-3AD203B41FA5}">
                      <a16:colId xmlns:a16="http://schemas.microsoft.com/office/drawing/2014/main" val="1357064863"/>
                    </a:ext>
                  </a:extLst>
                </a:gridCol>
                <a:gridCol w="5957383">
                  <a:extLst>
                    <a:ext uri="{9D8B030D-6E8A-4147-A177-3AD203B41FA5}">
                      <a16:colId xmlns:a16="http://schemas.microsoft.com/office/drawing/2014/main" val="491081097"/>
                    </a:ext>
                  </a:extLst>
                </a:gridCol>
              </a:tblGrid>
              <a:tr h="531471">
                <a:tc>
                  <a:txBody>
                    <a:bodyPr/>
                    <a:lstStyle/>
                    <a:p>
                      <a:pPr>
                        <a:lnSpc>
                          <a:spcPct val="115000"/>
                        </a:lnSpc>
                        <a:spcBef>
                          <a:spcPts val="300"/>
                        </a:spcBef>
                        <a:spcAft>
                          <a:spcPts val="300"/>
                        </a:spcAft>
                      </a:pPr>
                      <a:r>
                        <a:rPr lang="en-GB" sz="900">
                          <a:effectLst/>
                        </a:rPr>
                        <a:t>Universal Provision –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547" marR="60547" marT="0" marB="0"/>
                </a:tc>
                <a:tc>
                  <a:txBody>
                    <a:bodyPr/>
                    <a:lstStyle/>
                    <a:p>
                      <a:pPr marL="342900" lvl="0" indent="-342900" algn="ctr">
                        <a:lnSpc>
                          <a:spcPct val="115000"/>
                        </a:lnSpc>
                        <a:spcBef>
                          <a:spcPts val="300"/>
                        </a:spcBef>
                        <a:spcAft>
                          <a:spcPts val="300"/>
                        </a:spcAft>
                        <a:buFont typeface="Symbol" panose="05050102010706020507" pitchFamily="18" charset="2"/>
                        <a:buChar char=""/>
                      </a:pPr>
                      <a:r>
                        <a:rPr lang="en-GB" sz="900">
                          <a:effectLst/>
                        </a:rPr>
                        <a:t>Social, emotional and mental health</a:t>
                      </a:r>
                      <a:endParaRPr lang="en-GB" sz="1000">
                        <a:effectLst/>
                      </a:endParaRPr>
                    </a:p>
                    <a:p>
                      <a:pPr algn="ctr">
                        <a:lnSpc>
                          <a:spcPct val="115000"/>
                        </a:lnSpc>
                        <a:spcBef>
                          <a:spcPts val="300"/>
                        </a:spcBef>
                        <a:spcAft>
                          <a:spcPts val="300"/>
                        </a:spcAft>
                      </a:pPr>
                      <a:r>
                        <a:rPr lang="en-GB" sz="900">
                          <a:effectLst/>
                        </a:rPr>
                        <a:t>This SEND inclusive approach is available in our class all the time for which ever children need it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547" marR="60547" marT="0" marB="0"/>
                </a:tc>
                <a:extLst>
                  <a:ext uri="{0D108BD9-81ED-4DB2-BD59-A6C34878D82A}">
                    <a16:rowId xmlns:a16="http://schemas.microsoft.com/office/drawing/2014/main" val="3203680167"/>
                  </a:ext>
                </a:extLst>
              </a:tr>
              <a:tr h="1326660">
                <a:tc>
                  <a:txBody>
                    <a:bodyPr/>
                    <a:lstStyle/>
                    <a:p>
                      <a:pPr>
                        <a:lnSpc>
                          <a:spcPct val="115000"/>
                        </a:lnSpc>
                        <a:spcBef>
                          <a:spcPts val="300"/>
                        </a:spcBef>
                        <a:spcAft>
                          <a:spcPts val="300"/>
                        </a:spcAft>
                      </a:pPr>
                      <a:r>
                        <a:rPr lang="en-GB" sz="900">
                          <a:effectLst/>
                        </a:rPr>
                        <a:t>Learning Environment Toolkit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547" marR="60547" marT="0" marB="0"/>
                </a:tc>
                <a:tc>
                  <a:txBody>
                    <a:bodyPr/>
                    <a:lstStyle/>
                    <a:p>
                      <a:pPr marL="342900" lvl="0" indent="-342900" algn="ctr">
                        <a:lnSpc>
                          <a:spcPct val="115000"/>
                        </a:lnSpc>
                        <a:spcBef>
                          <a:spcPts val="300"/>
                        </a:spcBef>
                        <a:spcAft>
                          <a:spcPts val="300"/>
                        </a:spcAft>
                        <a:buFont typeface="Courier New" panose="02070309020205020404" pitchFamily="49" charset="0"/>
                        <a:buChar char="o"/>
                      </a:pPr>
                      <a:r>
                        <a:rPr lang="en-GB" sz="700">
                          <a:effectLst/>
                        </a:rPr>
                        <a:t>Class agreement/charter</a:t>
                      </a:r>
                      <a:endParaRPr lang="en-GB" sz="1000">
                        <a:effectLst/>
                      </a:endParaRPr>
                    </a:p>
                    <a:p>
                      <a:pPr marL="342900" lvl="0" indent="-342900" algn="ctr">
                        <a:lnSpc>
                          <a:spcPct val="115000"/>
                        </a:lnSpc>
                        <a:spcBef>
                          <a:spcPts val="300"/>
                        </a:spcBef>
                        <a:spcAft>
                          <a:spcPts val="300"/>
                        </a:spcAft>
                        <a:buFont typeface="Courier New" panose="02070309020205020404" pitchFamily="49" charset="0"/>
                        <a:buChar char="o"/>
                      </a:pPr>
                      <a:r>
                        <a:rPr lang="en-GB" sz="700">
                          <a:effectLst/>
                        </a:rPr>
                        <a:t>Social and emotional development e.g. buddy systems, friendship strategies, 5-point scale  (1 being low 5 being feeling great)/ feelings display, Worry box or worry monster</a:t>
                      </a:r>
                      <a:endParaRPr lang="en-GB" sz="1000">
                        <a:effectLst/>
                      </a:endParaRPr>
                    </a:p>
                    <a:p>
                      <a:pPr marL="342900" lvl="0" indent="-342900" algn="ctr">
                        <a:lnSpc>
                          <a:spcPct val="115000"/>
                        </a:lnSpc>
                        <a:spcBef>
                          <a:spcPts val="300"/>
                        </a:spcBef>
                        <a:spcAft>
                          <a:spcPts val="300"/>
                        </a:spcAft>
                        <a:buFont typeface="Courier New" panose="02070309020205020404" pitchFamily="49" charset="0"/>
                        <a:buChar char="o"/>
                      </a:pPr>
                      <a:r>
                        <a:rPr lang="en-GB" sz="700">
                          <a:effectLst/>
                        </a:rPr>
                        <a:t>Social seating and proximity to the teacher</a:t>
                      </a:r>
                      <a:endParaRPr lang="en-GB" sz="1000">
                        <a:effectLst/>
                      </a:endParaRPr>
                    </a:p>
                    <a:p>
                      <a:pPr marL="342900" lvl="0" indent="-342900" algn="ctr">
                        <a:lnSpc>
                          <a:spcPct val="115000"/>
                        </a:lnSpc>
                        <a:spcBef>
                          <a:spcPts val="300"/>
                        </a:spcBef>
                        <a:spcAft>
                          <a:spcPts val="300"/>
                        </a:spcAft>
                        <a:buFont typeface="Courier New" panose="02070309020205020404" pitchFamily="49" charset="0"/>
                        <a:buChar char="o"/>
                      </a:pPr>
                      <a:r>
                        <a:rPr lang="en-GB" sz="700">
                          <a:effectLst/>
                        </a:rPr>
                        <a:t>Identified safe spaces for calming down</a:t>
                      </a:r>
                      <a:endParaRPr lang="en-GB" sz="1000">
                        <a:effectLst/>
                      </a:endParaRPr>
                    </a:p>
                    <a:p>
                      <a:pPr marL="342900" lvl="0" indent="-342900" algn="ctr">
                        <a:lnSpc>
                          <a:spcPct val="115000"/>
                        </a:lnSpc>
                        <a:spcBef>
                          <a:spcPts val="300"/>
                        </a:spcBef>
                        <a:spcAft>
                          <a:spcPts val="300"/>
                        </a:spcAft>
                        <a:buFont typeface="Courier New" panose="02070309020205020404" pitchFamily="49" charset="0"/>
                        <a:buChar char="o"/>
                      </a:pPr>
                      <a:r>
                        <a:rPr lang="en-GB" sz="700">
                          <a:effectLst/>
                        </a:rPr>
                        <a:t>Time out systems</a:t>
                      </a:r>
                      <a:endParaRPr lang="en-GB" sz="1000">
                        <a:effectLst/>
                      </a:endParaRPr>
                    </a:p>
                    <a:p>
                      <a:pPr marL="342900" lvl="0" indent="-342900" algn="ctr">
                        <a:lnSpc>
                          <a:spcPct val="115000"/>
                        </a:lnSpc>
                        <a:spcBef>
                          <a:spcPts val="300"/>
                        </a:spcBef>
                        <a:spcAft>
                          <a:spcPts val="300"/>
                        </a:spcAft>
                        <a:buFont typeface="Courier New" panose="02070309020205020404" pitchFamily="49" charset="0"/>
                        <a:buChar char="o"/>
                      </a:pPr>
                      <a:r>
                        <a:rPr lang="en-GB" sz="700">
                          <a:effectLst/>
                        </a:rPr>
                        <a:t>Class timetable for the 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547" marR="60547" marT="0" marB="0"/>
                </a:tc>
                <a:extLst>
                  <a:ext uri="{0D108BD9-81ED-4DB2-BD59-A6C34878D82A}">
                    <a16:rowId xmlns:a16="http://schemas.microsoft.com/office/drawing/2014/main" val="561558309"/>
                  </a:ext>
                </a:extLst>
              </a:tr>
              <a:tr h="1326660">
                <a:tc>
                  <a:txBody>
                    <a:bodyPr/>
                    <a:lstStyle/>
                    <a:p>
                      <a:pPr>
                        <a:lnSpc>
                          <a:spcPct val="115000"/>
                        </a:lnSpc>
                        <a:spcBef>
                          <a:spcPts val="300"/>
                        </a:spcBef>
                        <a:spcAft>
                          <a:spcPts val="300"/>
                        </a:spcAft>
                      </a:pPr>
                      <a:r>
                        <a:rPr lang="en-GB" sz="900">
                          <a:effectLst/>
                        </a:rPr>
                        <a:t>Teacher Toolkit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547" marR="60547" marT="0" marB="0"/>
                </a:tc>
                <a:tc>
                  <a:txBody>
                    <a:bodyPr/>
                    <a:lstStyle/>
                    <a:p>
                      <a:pPr marL="342900" lvl="0" indent="-342900" algn="ctr">
                        <a:lnSpc>
                          <a:spcPct val="115000"/>
                        </a:lnSpc>
                        <a:spcBef>
                          <a:spcPts val="300"/>
                        </a:spcBef>
                        <a:spcAft>
                          <a:spcPts val="300"/>
                        </a:spcAft>
                        <a:buFont typeface="Courier New" panose="02070309020205020404" pitchFamily="49" charset="0"/>
                        <a:buChar char="o"/>
                      </a:pPr>
                      <a:r>
                        <a:rPr lang="en-GB" sz="700">
                          <a:effectLst/>
                        </a:rPr>
                        <a:t>Opportunities to develop social development, interaction and promote positive peer relationships</a:t>
                      </a:r>
                      <a:endParaRPr lang="en-GB" sz="1000">
                        <a:effectLst/>
                      </a:endParaRPr>
                    </a:p>
                    <a:p>
                      <a:pPr marL="342900" lvl="0" indent="-342900" algn="ctr">
                        <a:lnSpc>
                          <a:spcPct val="115000"/>
                        </a:lnSpc>
                        <a:spcBef>
                          <a:spcPts val="300"/>
                        </a:spcBef>
                        <a:spcAft>
                          <a:spcPts val="300"/>
                        </a:spcAft>
                        <a:buFont typeface="Courier New" panose="02070309020205020404" pitchFamily="49" charset="0"/>
                        <a:buChar char="o"/>
                      </a:pPr>
                      <a:r>
                        <a:rPr lang="en-GB" sz="700">
                          <a:effectLst/>
                        </a:rPr>
                        <a:t>Structured routines, including regular whole-class circle time</a:t>
                      </a:r>
                      <a:endParaRPr lang="en-GB" sz="1000">
                        <a:effectLst/>
                      </a:endParaRPr>
                    </a:p>
                    <a:p>
                      <a:pPr marL="342900" lvl="0" indent="-342900" algn="ctr">
                        <a:lnSpc>
                          <a:spcPct val="115000"/>
                        </a:lnSpc>
                        <a:spcBef>
                          <a:spcPts val="300"/>
                        </a:spcBef>
                        <a:spcAft>
                          <a:spcPts val="300"/>
                        </a:spcAft>
                        <a:buFont typeface="Courier New" panose="02070309020205020404" pitchFamily="49" charset="0"/>
                        <a:buChar char="o"/>
                      </a:pPr>
                      <a:r>
                        <a:rPr lang="en-GB" sz="700">
                          <a:effectLst/>
                        </a:rPr>
                        <a:t>Use of choice and motivation</a:t>
                      </a:r>
                      <a:endParaRPr lang="en-GB" sz="1000">
                        <a:effectLst/>
                      </a:endParaRPr>
                    </a:p>
                    <a:p>
                      <a:pPr marL="342900" lvl="0" indent="-342900" algn="ctr">
                        <a:lnSpc>
                          <a:spcPct val="115000"/>
                        </a:lnSpc>
                        <a:spcBef>
                          <a:spcPts val="300"/>
                        </a:spcBef>
                        <a:spcAft>
                          <a:spcPts val="300"/>
                        </a:spcAft>
                        <a:buFont typeface="Courier New" panose="02070309020205020404" pitchFamily="49" charset="0"/>
                        <a:buChar char="o"/>
                      </a:pPr>
                      <a:r>
                        <a:rPr lang="en-GB" sz="700">
                          <a:effectLst/>
                        </a:rPr>
                        <a:t>Calming strategies</a:t>
                      </a:r>
                      <a:endParaRPr lang="en-GB" sz="1000">
                        <a:effectLst/>
                      </a:endParaRPr>
                    </a:p>
                    <a:p>
                      <a:pPr marL="342900" lvl="0" indent="-342900" algn="ctr">
                        <a:lnSpc>
                          <a:spcPct val="115000"/>
                        </a:lnSpc>
                        <a:spcBef>
                          <a:spcPts val="300"/>
                        </a:spcBef>
                        <a:spcAft>
                          <a:spcPts val="300"/>
                        </a:spcAft>
                        <a:buFont typeface="Courier New" panose="02070309020205020404" pitchFamily="49" charset="0"/>
                        <a:buChar char="o"/>
                      </a:pPr>
                      <a:r>
                        <a:rPr lang="en-GB" sz="700">
                          <a:effectLst/>
                        </a:rPr>
                        <a:t>Tune in to signs of dysregulation - offering movement breaks, pre-empt difficult situations and plan accordingly</a:t>
                      </a:r>
                      <a:endParaRPr lang="en-GB" sz="1000">
                        <a:effectLst/>
                      </a:endParaRPr>
                    </a:p>
                    <a:p>
                      <a:pPr algn="ctr">
                        <a:lnSpc>
                          <a:spcPct val="115000"/>
                        </a:lnSpc>
                        <a:spcBef>
                          <a:spcPts val="300"/>
                        </a:spcBef>
                        <a:spcAft>
                          <a:spcPts val="300"/>
                        </a:spcAft>
                      </a:pPr>
                      <a:r>
                        <a:rPr lang="en-GB" sz="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547" marR="60547" marT="0" marB="0"/>
                </a:tc>
                <a:extLst>
                  <a:ext uri="{0D108BD9-81ED-4DB2-BD59-A6C34878D82A}">
                    <a16:rowId xmlns:a16="http://schemas.microsoft.com/office/drawing/2014/main" val="1246887557"/>
                  </a:ext>
                </a:extLst>
              </a:tr>
              <a:tr h="154732">
                <a:tc>
                  <a:txBody>
                    <a:bodyPr/>
                    <a:lstStyle/>
                    <a:p>
                      <a:pPr>
                        <a:lnSpc>
                          <a:spcPct val="115000"/>
                        </a:lnSpc>
                        <a:spcBef>
                          <a:spcPts val="300"/>
                        </a:spcBef>
                        <a:spcAft>
                          <a:spcPts val="300"/>
                        </a:spcAft>
                      </a:pPr>
                      <a:r>
                        <a:rPr lang="en-GB" sz="900">
                          <a:effectLst/>
                        </a:rPr>
                        <a:t>Pupil Toolkit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547" marR="60547" marT="0" marB="0"/>
                </a:tc>
                <a:tc>
                  <a:txBody>
                    <a:bodyPr/>
                    <a:lstStyle/>
                    <a:p>
                      <a:pPr marL="342900" lvl="0" indent="-342900" algn="ctr">
                        <a:lnSpc>
                          <a:spcPct val="115000"/>
                        </a:lnSpc>
                        <a:spcBef>
                          <a:spcPts val="300"/>
                        </a:spcBef>
                        <a:spcAft>
                          <a:spcPts val="300"/>
                        </a:spcAft>
                        <a:buFont typeface="Courier New" panose="02070309020205020404" pitchFamily="49" charset="0"/>
                        <a:buChar char="o"/>
                      </a:pPr>
                      <a:r>
                        <a:rPr lang="en-GB" sz="700">
                          <a:effectLst/>
                        </a:rPr>
                        <a:t>Visual timetable (now, next)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547" marR="60547" marT="0" marB="0"/>
                </a:tc>
                <a:extLst>
                  <a:ext uri="{0D108BD9-81ED-4DB2-BD59-A6C34878D82A}">
                    <a16:rowId xmlns:a16="http://schemas.microsoft.com/office/drawing/2014/main" val="2294875789"/>
                  </a:ext>
                </a:extLst>
              </a:tr>
              <a:tr h="696968">
                <a:tc>
                  <a:txBody>
                    <a:bodyPr/>
                    <a:lstStyle/>
                    <a:p>
                      <a:pPr>
                        <a:lnSpc>
                          <a:spcPct val="115000"/>
                        </a:lnSpc>
                        <a:spcBef>
                          <a:spcPts val="300"/>
                        </a:spcBef>
                        <a:spcAft>
                          <a:spcPts val="300"/>
                        </a:spcAft>
                      </a:pPr>
                      <a:r>
                        <a:rPr lang="en-GB" sz="900">
                          <a:effectLst/>
                        </a:rPr>
                        <a:t>The Grove School Intervention strategies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547" marR="60547" marT="0" marB="0"/>
                </a:tc>
                <a:tc>
                  <a:txBody>
                    <a:bodyPr/>
                    <a:lstStyle/>
                    <a:p>
                      <a:pPr marL="342900" lvl="0" indent="-342900" algn="ctr">
                        <a:lnSpc>
                          <a:spcPct val="115000"/>
                        </a:lnSpc>
                        <a:spcBef>
                          <a:spcPts val="300"/>
                        </a:spcBef>
                        <a:spcAft>
                          <a:spcPts val="300"/>
                        </a:spcAft>
                        <a:buFont typeface="Courier New" panose="02070309020205020404" pitchFamily="49" charset="0"/>
                        <a:buChar char="o"/>
                      </a:pPr>
                      <a:r>
                        <a:rPr lang="en-GB" sz="700">
                          <a:effectLst/>
                        </a:rPr>
                        <a:t>Social group sessions</a:t>
                      </a:r>
                      <a:endParaRPr lang="en-GB" sz="1000">
                        <a:effectLst/>
                      </a:endParaRPr>
                    </a:p>
                    <a:p>
                      <a:pPr marL="342900" lvl="0" indent="-342900" algn="ctr">
                        <a:lnSpc>
                          <a:spcPct val="115000"/>
                        </a:lnSpc>
                        <a:spcBef>
                          <a:spcPts val="300"/>
                        </a:spcBef>
                        <a:spcAft>
                          <a:spcPts val="300"/>
                        </a:spcAft>
                        <a:buFont typeface="Courier New" panose="02070309020205020404" pitchFamily="49" charset="0"/>
                        <a:buChar char="o"/>
                      </a:pPr>
                      <a:r>
                        <a:rPr lang="en-GB" sz="700">
                          <a:effectLst/>
                        </a:rPr>
                        <a:t>Friendship links</a:t>
                      </a:r>
                      <a:endParaRPr lang="en-GB" sz="1000">
                        <a:effectLst/>
                      </a:endParaRPr>
                    </a:p>
                    <a:p>
                      <a:pPr marL="342900" lvl="0" indent="-342900" algn="ctr">
                        <a:lnSpc>
                          <a:spcPct val="115000"/>
                        </a:lnSpc>
                        <a:spcBef>
                          <a:spcPts val="300"/>
                        </a:spcBef>
                        <a:spcAft>
                          <a:spcPts val="300"/>
                        </a:spcAft>
                        <a:buFont typeface="Courier New" panose="02070309020205020404" pitchFamily="49" charset="0"/>
                        <a:buChar char="o"/>
                      </a:pPr>
                      <a:r>
                        <a:rPr lang="en-GB" sz="700">
                          <a:effectLst/>
                        </a:rPr>
                        <a:t>Social stories</a:t>
                      </a:r>
                      <a:endParaRPr lang="en-GB" sz="1000">
                        <a:effectLst/>
                      </a:endParaRPr>
                    </a:p>
                    <a:p>
                      <a:pPr marL="342900" lvl="0" indent="-342900" algn="ctr">
                        <a:lnSpc>
                          <a:spcPct val="115000"/>
                        </a:lnSpc>
                        <a:spcBef>
                          <a:spcPts val="300"/>
                        </a:spcBef>
                        <a:spcAft>
                          <a:spcPts val="300"/>
                        </a:spcAft>
                        <a:buFont typeface="Courier New" panose="02070309020205020404" pitchFamily="49" charset="0"/>
                        <a:buChar char="o"/>
                      </a:pPr>
                      <a:r>
                        <a:rPr lang="en-GB" sz="700">
                          <a:effectLst/>
                        </a:rPr>
                        <a:t>Lola the therapy school dog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547" marR="60547" marT="0" marB="0"/>
                </a:tc>
                <a:extLst>
                  <a:ext uri="{0D108BD9-81ED-4DB2-BD59-A6C34878D82A}">
                    <a16:rowId xmlns:a16="http://schemas.microsoft.com/office/drawing/2014/main" val="364624717"/>
                  </a:ext>
                </a:extLst>
              </a:tr>
              <a:tr h="314846">
                <a:tc>
                  <a:txBody>
                    <a:bodyPr/>
                    <a:lstStyle/>
                    <a:p>
                      <a:pPr>
                        <a:lnSpc>
                          <a:spcPct val="115000"/>
                        </a:lnSpc>
                        <a:spcBef>
                          <a:spcPts val="300"/>
                        </a:spcBef>
                        <a:spcAft>
                          <a:spcPts val="300"/>
                        </a:spcAft>
                      </a:pPr>
                      <a:r>
                        <a:rPr lang="en-GB" sz="900">
                          <a:effectLst/>
                        </a:rPr>
                        <a:t>External Agencies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0547" marR="60547" marT="0" marB="0"/>
                </a:tc>
                <a:tc>
                  <a:txBody>
                    <a:bodyPr/>
                    <a:lstStyle/>
                    <a:p>
                      <a:pPr marL="342900" lvl="0" indent="-342900" algn="ctr">
                        <a:lnSpc>
                          <a:spcPct val="115000"/>
                        </a:lnSpc>
                        <a:spcBef>
                          <a:spcPts val="300"/>
                        </a:spcBef>
                        <a:spcAft>
                          <a:spcPts val="300"/>
                        </a:spcAft>
                        <a:buFont typeface="Courier New" panose="02070309020205020404" pitchFamily="49" charset="0"/>
                        <a:buChar char="o"/>
                      </a:pPr>
                      <a:r>
                        <a:rPr lang="en-GB" sz="700" dirty="0">
                          <a:effectLst/>
                        </a:rPr>
                        <a:t>GP or Paediatrician</a:t>
                      </a:r>
                      <a:endParaRPr lang="en-GB" sz="1000" dirty="0">
                        <a:effectLst/>
                      </a:endParaRPr>
                    </a:p>
                    <a:p>
                      <a:pPr marL="342900" lvl="0" indent="-342900" algn="ctr">
                        <a:lnSpc>
                          <a:spcPct val="115000"/>
                        </a:lnSpc>
                        <a:spcBef>
                          <a:spcPts val="300"/>
                        </a:spcBef>
                        <a:spcAft>
                          <a:spcPts val="300"/>
                        </a:spcAft>
                        <a:buFont typeface="Courier New" panose="02070309020205020404" pitchFamily="49" charset="0"/>
                        <a:buChar char="o"/>
                      </a:pPr>
                      <a:r>
                        <a:rPr lang="en-GB" sz="700" dirty="0">
                          <a:effectLst/>
                        </a:rPr>
                        <a:t>CAMHs Support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547" marR="60547" marT="0" marB="0"/>
                </a:tc>
                <a:extLst>
                  <a:ext uri="{0D108BD9-81ED-4DB2-BD59-A6C34878D82A}">
                    <a16:rowId xmlns:a16="http://schemas.microsoft.com/office/drawing/2014/main" val="275845451"/>
                  </a:ext>
                </a:extLst>
              </a:tr>
            </a:tbl>
          </a:graphicData>
        </a:graphic>
      </p:graphicFrame>
      <p:pic>
        <p:nvPicPr>
          <p:cNvPr id="3"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28837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54927" y="587829"/>
            <a:ext cx="6635930" cy="5994083"/>
          </a:xfrm>
        </p:spPr>
      </p:pic>
      <p:pic>
        <p:nvPicPr>
          <p:cNvPr id="3"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6287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1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The Early Help Process</a:t>
            </a:r>
            <a:endParaRPr lang="en-GB" dirty="0">
              <a:latin typeface="Century Gothic" panose="020B0502020202020204" pitchFamily="34" charset="0"/>
            </a:endParaRPr>
          </a:p>
        </p:txBody>
      </p:sp>
      <p:sp>
        <p:nvSpPr>
          <p:cNvPr id="3" name="Content Placeholder 2"/>
          <p:cNvSpPr>
            <a:spLocks noGrp="1"/>
          </p:cNvSpPr>
          <p:nvPr>
            <p:ph idx="1"/>
          </p:nvPr>
        </p:nvSpPr>
        <p:spPr/>
        <p:txBody>
          <a:bodyPr>
            <a:normAutofit fontScale="85000" lnSpcReduction="20000"/>
          </a:bodyPr>
          <a:lstStyle/>
          <a:p>
            <a:r>
              <a:rPr lang="en-GB" b="1" dirty="0">
                <a:latin typeface="Century Gothic" panose="020B0502020202020204" pitchFamily="34" charset="0"/>
              </a:rPr>
              <a:t>What is Early Help?</a:t>
            </a:r>
          </a:p>
          <a:p>
            <a:r>
              <a:rPr lang="en-GB" dirty="0">
                <a:latin typeface="Century Gothic" panose="020B0502020202020204" pitchFamily="34" charset="0"/>
              </a:rPr>
              <a:t>Early Help is an integral part of everyone’s role.</a:t>
            </a:r>
          </a:p>
          <a:p>
            <a:r>
              <a:rPr lang="en-GB" dirty="0">
                <a:latin typeface="Century Gothic" panose="020B0502020202020204" pitchFamily="34" charset="0"/>
              </a:rPr>
              <a:t>It is the initial response offered by </a:t>
            </a:r>
            <a:r>
              <a:rPr lang="en-GB" b="1" dirty="0">
                <a:latin typeface="Century Gothic" panose="020B0502020202020204" pitchFamily="34" charset="0"/>
              </a:rPr>
              <a:t>all services</a:t>
            </a:r>
            <a:r>
              <a:rPr lang="en-GB" dirty="0">
                <a:latin typeface="Century Gothic" panose="020B0502020202020204" pitchFamily="34" charset="0"/>
              </a:rPr>
              <a:t> in contact with children, young people and families when they need extra support to thrive.</a:t>
            </a:r>
          </a:p>
          <a:p>
            <a:r>
              <a:rPr lang="en-GB" b="1" dirty="0">
                <a:latin typeface="Century Gothic" panose="020B0502020202020204" pitchFamily="34" charset="0"/>
              </a:rPr>
              <a:t>It’s not a specific service or team.</a:t>
            </a:r>
            <a:r>
              <a:rPr lang="en-GB" dirty="0">
                <a:latin typeface="Century Gothic" panose="020B0502020202020204" pitchFamily="34" charset="0"/>
              </a:rPr>
              <a:t> It’s an approach to working that brings together people from a range of different services and teams who will work with the whole family to help improve things for everyone.</a:t>
            </a:r>
          </a:p>
          <a:p>
            <a:r>
              <a:rPr lang="en-GB" dirty="0">
                <a:latin typeface="Century Gothic" panose="020B0502020202020204" pitchFamily="34" charset="0"/>
              </a:rPr>
              <a:t>The aim is to identify and build on a family’s strengths to help them resolve their own difficulties and support them to develop skills to prevent further problems and better manage any future </a:t>
            </a:r>
            <a:r>
              <a:rPr lang="en-GB" dirty="0" smtClean="0">
                <a:latin typeface="Century Gothic" panose="020B0502020202020204" pitchFamily="34" charset="0"/>
              </a:rPr>
              <a:t>challenges</a:t>
            </a:r>
          </a:p>
          <a:p>
            <a:r>
              <a:rPr lang="en-GB" dirty="0">
                <a:latin typeface="Century Gothic" panose="020B0502020202020204" pitchFamily="34" charset="0"/>
                <a:hlinkClick r:id="rId4"/>
              </a:rPr>
              <a:t>https://www.devonscp.org.uk/early-help/early-help-information-for-workers/a-one-minute-guide-to-early-help-in-devon</a:t>
            </a:r>
            <a:r>
              <a:rPr lang="en-GB" dirty="0" smtClean="0">
                <a:latin typeface="Century Gothic" panose="020B0502020202020204" pitchFamily="34" charset="0"/>
                <a:hlinkClick r:id="rId4"/>
              </a:rPr>
              <a:t>/</a:t>
            </a:r>
            <a:endParaRPr lang="en-GB" dirty="0" smtClean="0">
              <a:latin typeface="Century Gothic" panose="020B0502020202020204" pitchFamily="34" charset="0"/>
            </a:endParaRPr>
          </a:p>
          <a:p>
            <a:endParaRPr lang="en-GB" dirty="0"/>
          </a:p>
          <a:p>
            <a:endParaRPr lang="en-GB" dirty="0"/>
          </a:p>
        </p:txBody>
      </p:sp>
      <p:pic>
        <p:nvPicPr>
          <p:cNvPr id="4"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58557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9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Early Help Assessment Areas:</a:t>
            </a:r>
            <a:endParaRPr lang="en-GB" dirty="0">
              <a:latin typeface="Century Gothic" panose="020B0502020202020204" pitchFamily="34" charset="0"/>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GB" u="sng" dirty="0">
                <a:latin typeface="Century Gothic" panose="020B0502020202020204" pitchFamily="34" charset="0"/>
              </a:rPr>
              <a:t>Getting a Good Education, Including Poor Attendance, Suspensions /Not in School,  Special Educational Needs Not Being Met</a:t>
            </a:r>
            <a:endParaRPr lang="en-GB" dirty="0">
              <a:latin typeface="Century Gothic" panose="020B0502020202020204" pitchFamily="34" charset="0"/>
            </a:endParaRPr>
          </a:p>
          <a:p>
            <a:pPr marL="514350" lvl="0" indent="-514350">
              <a:buFont typeface="+mj-lt"/>
              <a:buAutoNum type="arabicPeriod"/>
            </a:pPr>
            <a:r>
              <a:rPr lang="en-GB" u="sng" dirty="0">
                <a:latin typeface="Century Gothic" panose="020B0502020202020204" pitchFamily="34" charset="0"/>
              </a:rPr>
              <a:t>Good Early Years Development</a:t>
            </a:r>
            <a:endParaRPr lang="en-GB" dirty="0">
              <a:latin typeface="Century Gothic" panose="020B0502020202020204" pitchFamily="34" charset="0"/>
            </a:endParaRPr>
          </a:p>
          <a:p>
            <a:pPr marL="514350" lvl="0" indent="-514350">
              <a:buFont typeface="+mj-lt"/>
              <a:buAutoNum type="arabicPeriod"/>
            </a:pPr>
            <a:r>
              <a:rPr lang="en-GB" u="sng" dirty="0">
                <a:latin typeface="Century Gothic" panose="020B0502020202020204" pitchFamily="34" charset="0"/>
              </a:rPr>
              <a:t>Physical and Mental </a:t>
            </a:r>
            <a:r>
              <a:rPr lang="en-GB" u="sng" dirty="0" smtClean="0">
                <a:latin typeface="Century Gothic" panose="020B0502020202020204" pitchFamily="34" charset="0"/>
              </a:rPr>
              <a:t>Health</a:t>
            </a:r>
            <a:endParaRPr lang="en-GB" dirty="0">
              <a:latin typeface="Century Gothic" panose="020B0502020202020204" pitchFamily="34" charset="0"/>
            </a:endParaRPr>
          </a:p>
          <a:p>
            <a:pPr marL="514350" lvl="0" indent="-514350">
              <a:buFont typeface="+mj-lt"/>
              <a:buAutoNum type="arabicPeriod"/>
            </a:pPr>
            <a:r>
              <a:rPr lang="en-GB" u="sng" dirty="0" smtClean="0">
                <a:latin typeface="Century Gothic" panose="020B0502020202020204" pitchFamily="34" charset="0"/>
              </a:rPr>
              <a:t>Promoting </a:t>
            </a:r>
            <a:r>
              <a:rPr lang="en-GB" u="sng" dirty="0">
                <a:latin typeface="Century Gothic" panose="020B0502020202020204" pitchFamily="34" charset="0"/>
              </a:rPr>
              <a:t>Recovery and Reducing Harm from Substance </a:t>
            </a:r>
            <a:r>
              <a:rPr lang="en-GB" u="sng" dirty="0" smtClean="0">
                <a:latin typeface="Century Gothic" panose="020B0502020202020204" pitchFamily="34" charset="0"/>
              </a:rPr>
              <a:t>Use</a:t>
            </a:r>
            <a:endParaRPr lang="en-GB" dirty="0">
              <a:latin typeface="Century Gothic" panose="020B0502020202020204" pitchFamily="34" charset="0"/>
            </a:endParaRPr>
          </a:p>
          <a:p>
            <a:pPr marL="514350" lvl="0" indent="-514350">
              <a:buFont typeface="+mj-lt"/>
              <a:buAutoNum type="arabicPeriod"/>
            </a:pPr>
            <a:r>
              <a:rPr lang="en-GB" u="sng" dirty="0" smtClean="0">
                <a:latin typeface="Century Gothic" panose="020B0502020202020204" pitchFamily="34" charset="0"/>
              </a:rPr>
              <a:t>Improve </a:t>
            </a:r>
            <a:r>
              <a:rPr lang="en-GB" u="sng" dirty="0">
                <a:latin typeface="Century Gothic" panose="020B0502020202020204" pitchFamily="34" charset="0"/>
              </a:rPr>
              <a:t>Family </a:t>
            </a:r>
            <a:r>
              <a:rPr lang="en-GB" u="sng" dirty="0" smtClean="0">
                <a:latin typeface="Century Gothic" panose="020B0502020202020204" pitchFamily="34" charset="0"/>
              </a:rPr>
              <a:t>Relationships</a:t>
            </a:r>
            <a:endParaRPr lang="en-GB" dirty="0">
              <a:latin typeface="Century Gothic" panose="020B0502020202020204" pitchFamily="34" charset="0"/>
            </a:endParaRPr>
          </a:p>
          <a:p>
            <a:pPr marL="514350" lvl="0" indent="-514350">
              <a:buFont typeface="+mj-lt"/>
              <a:buAutoNum type="arabicPeriod"/>
            </a:pPr>
            <a:r>
              <a:rPr lang="en-GB" u="sng" dirty="0" smtClean="0">
                <a:latin typeface="Century Gothic" panose="020B0502020202020204" pitchFamily="34" charset="0"/>
              </a:rPr>
              <a:t>Children </a:t>
            </a:r>
            <a:r>
              <a:rPr lang="en-GB" u="sng" dirty="0">
                <a:latin typeface="Century Gothic" panose="020B0502020202020204" pitchFamily="34" charset="0"/>
              </a:rPr>
              <a:t>Safe from Abuse and </a:t>
            </a:r>
            <a:r>
              <a:rPr lang="en-GB" u="sng" dirty="0" smtClean="0">
                <a:latin typeface="Century Gothic" panose="020B0502020202020204" pitchFamily="34" charset="0"/>
              </a:rPr>
              <a:t>Exploitation</a:t>
            </a:r>
          </a:p>
          <a:p>
            <a:pPr marL="514350" lvl="0" indent="-514350">
              <a:buFont typeface="+mj-lt"/>
              <a:buAutoNum type="arabicPeriod"/>
            </a:pPr>
            <a:r>
              <a:rPr lang="en-GB" u="sng" dirty="0" smtClean="0">
                <a:latin typeface="Century Gothic" panose="020B0502020202020204" pitchFamily="34" charset="0"/>
              </a:rPr>
              <a:t>Crime </a:t>
            </a:r>
            <a:r>
              <a:rPr lang="en-GB" u="sng" dirty="0">
                <a:latin typeface="Century Gothic" panose="020B0502020202020204" pitchFamily="34" charset="0"/>
              </a:rPr>
              <a:t>Prevention and Tackling </a:t>
            </a:r>
            <a:r>
              <a:rPr lang="en-GB" u="sng" dirty="0" smtClean="0">
                <a:latin typeface="Century Gothic" panose="020B0502020202020204" pitchFamily="34" charset="0"/>
              </a:rPr>
              <a:t>Crime</a:t>
            </a:r>
          </a:p>
          <a:p>
            <a:pPr marL="514350" lvl="0" indent="-514350">
              <a:buFont typeface="+mj-lt"/>
              <a:buAutoNum type="arabicPeriod"/>
            </a:pPr>
            <a:r>
              <a:rPr lang="en-GB" u="sng" dirty="0" smtClean="0">
                <a:latin typeface="Century Gothic" panose="020B0502020202020204" pitchFamily="34" charset="0"/>
              </a:rPr>
              <a:t> </a:t>
            </a:r>
            <a:r>
              <a:rPr lang="en-GB" u="sng" dirty="0">
                <a:latin typeface="Century Gothic" panose="020B0502020202020204" pitchFamily="34" charset="0"/>
              </a:rPr>
              <a:t>Safe from Domestic </a:t>
            </a:r>
            <a:r>
              <a:rPr lang="en-GB" u="sng" dirty="0" smtClean="0">
                <a:latin typeface="Century Gothic" panose="020B0502020202020204" pitchFamily="34" charset="0"/>
              </a:rPr>
              <a:t>Abuse</a:t>
            </a:r>
          </a:p>
          <a:p>
            <a:pPr marL="514350" lvl="0" indent="-514350">
              <a:buFont typeface="+mj-lt"/>
              <a:buAutoNum type="arabicPeriod"/>
            </a:pPr>
            <a:r>
              <a:rPr lang="en-GB" u="sng" dirty="0" smtClean="0">
                <a:latin typeface="Century Gothic" panose="020B0502020202020204" pitchFamily="34" charset="0"/>
              </a:rPr>
              <a:t> </a:t>
            </a:r>
            <a:r>
              <a:rPr lang="en-GB" u="sng" dirty="0">
                <a:latin typeface="Century Gothic" panose="020B0502020202020204" pitchFamily="34" charset="0"/>
              </a:rPr>
              <a:t>Secure </a:t>
            </a:r>
            <a:r>
              <a:rPr lang="en-GB" u="sng" dirty="0" smtClean="0">
                <a:latin typeface="Century Gothic" panose="020B0502020202020204" pitchFamily="34" charset="0"/>
              </a:rPr>
              <a:t>Housing</a:t>
            </a:r>
          </a:p>
          <a:p>
            <a:pPr marL="514350" lvl="0" indent="-514350">
              <a:buFont typeface="+mj-lt"/>
              <a:buAutoNum type="arabicPeriod"/>
            </a:pPr>
            <a:r>
              <a:rPr lang="en-GB" u="sng" dirty="0" smtClean="0">
                <a:latin typeface="Century Gothic" panose="020B0502020202020204" pitchFamily="34" charset="0"/>
              </a:rPr>
              <a:t>Financial </a:t>
            </a:r>
            <a:r>
              <a:rPr lang="en-GB" u="sng" dirty="0">
                <a:latin typeface="Century Gothic" panose="020B0502020202020204" pitchFamily="34" charset="0"/>
              </a:rPr>
              <a:t>Stability</a:t>
            </a:r>
            <a:endParaRPr lang="en-GB" dirty="0">
              <a:latin typeface="Century Gothic" panose="020B0502020202020204" pitchFamily="34" charset="0"/>
            </a:endParaRPr>
          </a:p>
          <a:p>
            <a:endParaRPr lang="en-GB" dirty="0"/>
          </a:p>
        </p:txBody>
      </p:sp>
      <p:pic>
        <p:nvPicPr>
          <p:cNvPr id="4"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935661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How can Parents help their child with SEMH difficulties?</a:t>
            </a:r>
            <a:endParaRPr lang="en-GB" dirty="0">
              <a:latin typeface="Century Gothic" panose="020B0502020202020204" pitchFamily="34" charset="0"/>
            </a:endParaRPr>
          </a:p>
        </p:txBody>
      </p:sp>
      <p:sp>
        <p:nvSpPr>
          <p:cNvPr id="3" name="Content Placeholder 2"/>
          <p:cNvSpPr>
            <a:spLocks noGrp="1"/>
          </p:cNvSpPr>
          <p:nvPr>
            <p:ph idx="1"/>
          </p:nvPr>
        </p:nvSpPr>
        <p:spPr>
          <a:xfrm>
            <a:off x="838199" y="1825624"/>
            <a:ext cx="10659035" cy="5032375"/>
          </a:xfrm>
        </p:spPr>
        <p:txBody>
          <a:bodyPr>
            <a:normAutofit fontScale="92500" lnSpcReduction="20000"/>
          </a:bodyPr>
          <a:lstStyle/>
          <a:p>
            <a:pPr fontAlgn="base"/>
            <a:endParaRPr lang="en-GB" u="sng" dirty="0" smtClean="0">
              <a:hlinkClick r:id="rId4" action="ppaction://hlinksldjump"/>
            </a:endParaRPr>
          </a:p>
          <a:p>
            <a:pPr fontAlgn="base"/>
            <a:endParaRPr lang="en-GB" u="sng" dirty="0">
              <a:hlinkClick r:id="rId4" action="ppaction://hlinksldjump"/>
            </a:endParaRPr>
          </a:p>
          <a:p>
            <a:pPr fontAlgn="base"/>
            <a:endParaRPr lang="en-GB" u="sng" dirty="0" smtClean="0">
              <a:hlinkClick r:id="rId4" action="ppaction://hlinksldjump"/>
            </a:endParaRPr>
          </a:p>
          <a:p>
            <a:pPr fontAlgn="base"/>
            <a:endParaRPr lang="en-GB" u="sng" dirty="0">
              <a:hlinkClick r:id="rId4" action="ppaction://hlinksldjump"/>
            </a:endParaRPr>
          </a:p>
          <a:p>
            <a:pPr fontAlgn="base"/>
            <a:endParaRPr lang="en-GB" u="sng" dirty="0" smtClean="0">
              <a:hlinkClick r:id="rId4" action="ppaction://hlinksldjump"/>
            </a:endParaRPr>
          </a:p>
          <a:p>
            <a:pPr fontAlgn="base"/>
            <a:endParaRPr lang="en-GB" u="sng" dirty="0">
              <a:hlinkClick r:id="rId4" action="ppaction://hlinksldjump"/>
            </a:endParaRPr>
          </a:p>
          <a:p>
            <a:pPr fontAlgn="base"/>
            <a:endParaRPr lang="en-GB" u="sng" dirty="0" smtClean="0">
              <a:hlinkClick r:id="rId4" action="ppaction://hlinksldjump"/>
            </a:endParaRPr>
          </a:p>
          <a:p>
            <a:pPr fontAlgn="base"/>
            <a:r>
              <a:rPr lang="en-GB" u="sng" dirty="0">
                <a:latin typeface="Century Gothic" panose="020B0502020202020204" pitchFamily="34" charset="0"/>
                <a:hlinkClick r:id="rId5"/>
              </a:rPr>
              <a:t>https://www.qwell.io/video</a:t>
            </a:r>
          </a:p>
          <a:p>
            <a:pPr marL="0" indent="0" fontAlgn="base">
              <a:buNone/>
            </a:pPr>
            <a:endParaRPr lang="en-GB" u="sng" dirty="0" smtClean="0">
              <a:latin typeface="Century Gothic" panose="020B0502020202020204" pitchFamily="34" charset="0"/>
              <a:hlinkClick r:id="rId4" action="ppaction://hlinksldjump"/>
            </a:endParaRPr>
          </a:p>
          <a:p>
            <a:pPr fontAlgn="base"/>
            <a:r>
              <a:rPr lang="en-GB" u="sng" dirty="0" smtClean="0">
                <a:latin typeface="Century Gothic" panose="020B0502020202020204" pitchFamily="34" charset="0"/>
                <a:hlinkClick r:id="rId4" action="ppaction://hlinksldjump"/>
              </a:rPr>
              <a:t>https://childrenandfamilyhealthdevon.nhs.uk/lumi-nova/</a:t>
            </a:r>
            <a:endParaRPr lang="en-GB" u="sng" dirty="0" smtClean="0">
              <a:latin typeface="Century Gothic" panose="020B0502020202020204" pitchFamily="34" charset="0"/>
            </a:endParaRPr>
          </a:p>
          <a:p>
            <a:pPr fontAlgn="base"/>
            <a:endParaRPr lang="en-GB" u="sng" dirty="0" smtClean="0">
              <a:latin typeface="Century Gothic" panose="020B0502020202020204" pitchFamily="34" charset="0"/>
            </a:endParaRPr>
          </a:p>
          <a:p>
            <a:pPr fontAlgn="base"/>
            <a:r>
              <a:rPr lang="en-GB" dirty="0" smtClean="0">
                <a:latin typeface="Century Gothic" panose="020B0502020202020204" pitchFamily="34" charset="0"/>
                <a:hlinkClick r:id="rId6"/>
              </a:rPr>
              <a:t>https://www.kooth.com/#</a:t>
            </a:r>
            <a:endParaRPr lang="en-GB" dirty="0" smtClean="0">
              <a:latin typeface="Century Gothic" panose="020B0502020202020204" pitchFamily="34" charset="0"/>
            </a:endParaRPr>
          </a:p>
          <a:p>
            <a:pPr fontAlgn="base"/>
            <a:endParaRPr lang="en-GB"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4311" y="1825625"/>
            <a:ext cx="3890042" cy="2087657"/>
          </a:xfrm>
          <a:prstGeom prst="rect">
            <a:avLst/>
          </a:prstGeom>
        </p:spPr>
      </p:pic>
      <p:pic>
        <p:nvPicPr>
          <p:cNvPr id="4" name="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065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54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NHS Help for Children with SEMH:</a:t>
            </a:r>
            <a:endParaRPr lang="en-GB" dirty="0">
              <a:latin typeface="Century Gothic" panose="020B0502020202020204" pitchFamily="34" charset="0"/>
            </a:endParaRPr>
          </a:p>
        </p:txBody>
      </p:sp>
      <p:sp>
        <p:nvSpPr>
          <p:cNvPr id="3" name="Content Placeholder 2"/>
          <p:cNvSpPr>
            <a:spLocks noGrp="1"/>
          </p:cNvSpPr>
          <p:nvPr>
            <p:ph idx="1"/>
          </p:nvPr>
        </p:nvSpPr>
        <p:spPr/>
        <p:txBody>
          <a:bodyPr/>
          <a:lstStyle/>
          <a:p>
            <a:r>
              <a:rPr lang="en-GB" dirty="0" smtClean="0">
                <a:latin typeface="Century Gothic" panose="020B0502020202020204" pitchFamily="34" charset="0"/>
              </a:rPr>
              <a:t>Child </a:t>
            </a:r>
            <a:r>
              <a:rPr lang="en-GB" dirty="0">
                <a:latin typeface="Century Gothic" panose="020B0502020202020204" pitchFamily="34" charset="0"/>
              </a:rPr>
              <a:t>and Adolescent Mental Health Services (CAMHS) are services that support young people experiencing poor mental health, or difficult feelings or experiences. CAMHS can work with schools, charities and local authorities. </a:t>
            </a:r>
            <a:endParaRPr lang="en-GB" dirty="0" smtClean="0">
              <a:latin typeface="Century Gothic" panose="020B0502020202020204" pitchFamily="34" charset="0"/>
            </a:endParaRPr>
          </a:p>
          <a:p>
            <a:r>
              <a:rPr lang="en-GB" dirty="0" smtClean="0">
                <a:latin typeface="Century Gothic" panose="020B0502020202020204" pitchFamily="34" charset="0"/>
              </a:rPr>
              <a:t>Will CAMHS accept a referral and help my child?</a:t>
            </a:r>
          </a:p>
          <a:p>
            <a:pPr marL="0" indent="0">
              <a:buNone/>
            </a:pPr>
            <a:r>
              <a:rPr lang="en-GB" u="sng" dirty="0">
                <a:latin typeface="Century Gothic" panose="020B0502020202020204" pitchFamily="34" charset="0"/>
                <a:hlinkClick r:id="rId4"/>
              </a:rPr>
              <a:t>https://childrenandfamilyhealthdevon.nhs.uk/camhs/professional/professional-support/request-criteria-camhs/</a:t>
            </a:r>
            <a:endParaRPr lang="en-GB" dirty="0">
              <a:latin typeface="Century Gothic" panose="020B0502020202020204" pitchFamily="34" charset="0"/>
            </a:endParaRPr>
          </a:p>
          <a:p>
            <a:pPr marL="0" indent="0">
              <a:buNone/>
            </a:pPr>
            <a:endParaRPr lang="en-GB" dirty="0"/>
          </a:p>
        </p:txBody>
      </p:sp>
      <p:pic>
        <p:nvPicPr>
          <p:cNvPr id="4"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3055371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7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entury Gothic" panose="020B0502020202020204" pitchFamily="34" charset="0"/>
              </a:rPr>
              <a:t>Any other questions</a:t>
            </a:r>
            <a:endParaRPr lang="en-GB" dirty="0">
              <a:latin typeface="Century Gothic" panose="020B0502020202020204" pitchFamily="34" charset="0"/>
            </a:endParaRPr>
          </a:p>
        </p:txBody>
      </p:sp>
      <p:sp>
        <p:nvSpPr>
          <p:cNvPr id="3" name="Subtitle 2"/>
          <p:cNvSpPr>
            <a:spLocks noGrp="1"/>
          </p:cNvSpPr>
          <p:nvPr>
            <p:ph type="subTitle" idx="1"/>
          </p:nvPr>
        </p:nvSpPr>
        <p:spPr>
          <a:xfrm>
            <a:off x="1524000" y="3602037"/>
            <a:ext cx="9144000" cy="2929391"/>
          </a:xfrm>
        </p:spPr>
        <p:txBody>
          <a:bodyPr>
            <a:normAutofit fontScale="32500" lnSpcReduction="20000"/>
          </a:bodyPr>
          <a:lstStyle/>
          <a:p>
            <a:r>
              <a:rPr lang="en-GB" sz="20300" dirty="0" smtClean="0">
                <a:latin typeface="Century Gothic" panose="020B0502020202020204" pitchFamily="34" charset="0"/>
              </a:rPr>
              <a:t>?</a:t>
            </a:r>
          </a:p>
          <a:p>
            <a:endParaRPr lang="en-GB" sz="9600" dirty="0" smtClean="0">
              <a:latin typeface="Century Gothic" panose="020B0502020202020204" pitchFamily="34" charset="0"/>
            </a:endParaRPr>
          </a:p>
          <a:p>
            <a:r>
              <a:rPr lang="en-GB" sz="9600" dirty="0" smtClean="0">
                <a:latin typeface="Century Gothic" panose="020B0502020202020204" pitchFamily="34" charset="0"/>
              </a:rPr>
              <a:t>Our contact email address is </a:t>
            </a:r>
          </a:p>
          <a:p>
            <a:endParaRPr lang="en-GB" sz="9600" dirty="0" smtClean="0">
              <a:latin typeface="Century Gothic" panose="020B0502020202020204" pitchFamily="34" charset="0"/>
            </a:endParaRPr>
          </a:p>
          <a:p>
            <a:r>
              <a:rPr lang="en-GB" sz="9600" dirty="0" smtClean="0">
                <a:latin typeface="Century Gothic" panose="020B0502020202020204" pitchFamily="34" charset="0"/>
              </a:rPr>
              <a:t>sendco@the-grove-primary.devon.sch.uk</a:t>
            </a:r>
            <a:endParaRPr lang="en-GB" sz="9600" dirty="0">
              <a:latin typeface="Century Gothic" panose="020B0502020202020204" pitchFamily="34" charset="0"/>
            </a:endParaRPr>
          </a:p>
        </p:txBody>
      </p:sp>
    </p:spTree>
    <p:extLst>
      <p:ext uri="{BB962C8B-B14F-4D97-AF65-F5344CB8AC3E}">
        <p14:creationId xmlns:p14="http://schemas.microsoft.com/office/powerpoint/2010/main" val="2229540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445</Words>
  <Application>Microsoft Office PowerPoint</Application>
  <PresentationFormat>Widescreen</PresentationFormat>
  <Paragraphs>81</Paragraphs>
  <Slides>9</Slides>
  <Notes>0</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Century Gothic</vt:lpstr>
      <vt:lpstr>Courier New</vt:lpstr>
      <vt:lpstr>Symbol</vt:lpstr>
      <vt:lpstr>Times New Roman</vt:lpstr>
      <vt:lpstr>Office Theme</vt:lpstr>
      <vt:lpstr>Supporting Children with Social, Emotional and Mental Health Difficulties (SEMH) at  The Grove School *SENDCo Team Presentation 25th March 2024</vt:lpstr>
      <vt:lpstr>What are SEMH difficulties?</vt:lpstr>
      <vt:lpstr>How do we help pupils with SEMH difficulties?</vt:lpstr>
      <vt:lpstr>PowerPoint Presentation</vt:lpstr>
      <vt:lpstr>The Early Help Process</vt:lpstr>
      <vt:lpstr>Early Help Assessment Areas:</vt:lpstr>
      <vt:lpstr>How can Parents help their child with SEMH difficulties?</vt:lpstr>
      <vt:lpstr>NHS Help for Children with SEMH:</vt:lpstr>
      <vt:lpstr>Any other questions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Children with Social, Emotional and Mental Health Difficulties at The Grove School</dc:title>
  <dc:creator>Jo Counter</dc:creator>
  <cp:lastModifiedBy>Jo Counter</cp:lastModifiedBy>
  <cp:revision>26</cp:revision>
  <cp:lastPrinted>2024-03-25T15:23:16Z</cp:lastPrinted>
  <dcterms:created xsi:type="dcterms:W3CDTF">2024-03-19T14:35:53Z</dcterms:created>
  <dcterms:modified xsi:type="dcterms:W3CDTF">2024-04-16T11:41:31Z</dcterms:modified>
</cp:coreProperties>
</file>