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7E80"/>
    <a:srgbClr val="38D4D6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46"/>
  </p:normalViewPr>
  <p:slideViewPr>
    <p:cSldViewPr snapToGrid="0" snapToObjects="1">
      <p:cViewPr>
        <p:scale>
          <a:sx n="75" d="100"/>
          <a:sy n="75" d="100"/>
        </p:scale>
        <p:origin x="1056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05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42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2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7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2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6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2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2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86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6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EAC43-1DD3-B14B-AE38-570B53E4606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g"/><Relationship Id="rId3" Type="http://schemas.openxmlformats.org/officeDocument/2006/relationships/image" Target="../media/image2.png"/><Relationship Id="rId21" Type="http://schemas.openxmlformats.org/officeDocument/2006/relationships/image" Target="../media/image20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g"/><Relationship Id="rId25" Type="http://schemas.openxmlformats.org/officeDocument/2006/relationships/image" Target="../media/image24.jpeg"/><Relationship Id="rId2" Type="http://schemas.openxmlformats.org/officeDocument/2006/relationships/image" Target="../media/image1.jpg"/><Relationship Id="rId16" Type="http://schemas.openxmlformats.org/officeDocument/2006/relationships/image" Target="../media/image15.jp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A person with a flower in the hair&#10;&#10;Description automatically generated with medium confidence">
            <a:extLst>
              <a:ext uri="{FF2B5EF4-FFF2-40B4-BE49-F238E27FC236}">
                <a16:creationId xmlns:a16="http://schemas.microsoft.com/office/drawing/2014/main" id="{04A48C40-98F7-1CD4-5A9A-BA33FA72D4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33" r="13061"/>
          <a:stretch/>
        </p:blipFill>
        <p:spPr>
          <a:xfrm>
            <a:off x="4961722" y="4339187"/>
            <a:ext cx="1306996" cy="2072099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229A85-38ED-1DE1-E86D-A33F3E774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0" y="1573016"/>
            <a:ext cx="2638090" cy="4696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712109D1-E34B-0B4F-01F3-FFC57CEAA772}"/>
              </a:ext>
            </a:extLst>
          </p:cNvPr>
          <p:cNvSpPr/>
          <p:nvPr/>
        </p:nvSpPr>
        <p:spPr>
          <a:xfrm>
            <a:off x="2574" y="6541961"/>
            <a:ext cx="9910205" cy="328446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E206F1-C7D8-04FD-1B57-08AA67D7DE18}"/>
              </a:ext>
            </a:extLst>
          </p:cNvPr>
          <p:cNvSpPr txBox="1"/>
          <p:nvPr/>
        </p:nvSpPr>
        <p:spPr>
          <a:xfrm>
            <a:off x="6945735" y="6591677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Rights Reserved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D4DAB90-E1BD-2877-B009-4519CDD9CA34}"/>
              </a:ext>
            </a:extLst>
          </p:cNvPr>
          <p:cNvSpPr/>
          <p:nvPr/>
        </p:nvSpPr>
        <p:spPr>
          <a:xfrm>
            <a:off x="182624" y="1365420"/>
            <a:ext cx="2639201" cy="215295"/>
          </a:xfrm>
          <a:prstGeom prst="round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Letter-join Plus 8" panose="02000505000000020003" pitchFamily="2" charset="0"/>
              </a:rPr>
              <a:t>Lesson Sequence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DDB630-4472-6BAD-219F-9430E766FAA4}"/>
              </a:ext>
            </a:extLst>
          </p:cNvPr>
          <p:cNvSpPr txBox="1"/>
          <p:nvPr/>
        </p:nvSpPr>
        <p:spPr>
          <a:xfrm>
            <a:off x="4989879" y="179209"/>
            <a:ext cx="326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Careers connected to the human body: </a:t>
            </a:r>
          </a:p>
          <a:p>
            <a:r>
              <a:rPr lang="en-GB" sz="1200" b="1" dirty="0">
                <a:solidFill>
                  <a:schemeClr val="bg1"/>
                </a:solidFill>
              </a:rPr>
              <a:t>doctor, nurse, massage therapist, personal trainer, theatre technician  </a:t>
            </a:r>
            <a:endParaRPr lang="en-GB" sz="12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4" name="Picture 3" descr="A picture containing person, indoor, underpants&#10;&#10;Description automatically generated">
            <a:extLst>
              <a:ext uri="{FF2B5EF4-FFF2-40B4-BE49-F238E27FC236}">
                <a16:creationId xmlns:a16="http://schemas.microsoft.com/office/drawing/2014/main" id="{F64F1133-4241-E4FB-A6FC-D23090E9E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253" y="150579"/>
            <a:ext cx="1398042" cy="753631"/>
          </a:xfrm>
          <a:prstGeom prst="rect">
            <a:avLst/>
          </a:prstGeom>
        </p:spPr>
      </p:pic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61CE1AC7-E963-302D-2669-F2D8ED4D1853}"/>
              </a:ext>
            </a:extLst>
          </p:cNvPr>
          <p:cNvSpPr/>
          <p:nvPr/>
        </p:nvSpPr>
        <p:spPr>
          <a:xfrm>
            <a:off x="2958683" y="4327782"/>
            <a:ext cx="3291002" cy="2076666"/>
          </a:xfrm>
          <a:prstGeom prst="roundRect">
            <a:avLst>
              <a:gd name="adj" fmla="val 2232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EFB049B-10D1-413F-3CC0-55FEC545368D}"/>
              </a:ext>
            </a:extLst>
          </p:cNvPr>
          <p:cNvGrpSpPr/>
          <p:nvPr/>
        </p:nvGrpSpPr>
        <p:grpSpPr>
          <a:xfrm>
            <a:off x="3446139" y="4098481"/>
            <a:ext cx="2385997" cy="617273"/>
            <a:chOff x="2982823" y="4079234"/>
            <a:chExt cx="2385997" cy="617273"/>
          </a:xfrm>
        </p:grpSpPr>
        <p:pic>
          <p:nvPicPr>
            <p:cNvPr id="33" name="Picture 3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942EB0B-666B-B894-E368-A6B92A6E4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823" y="4079234"/>
              <a:ext cx="2385997" cy="617273"/>
            </a:xfrm>
            <a:prstGeom prst="rect">
              <a:avLst/>
            </a:prstGeom>
          </p:spPr>
        </p:pic>
        <p:pic>
          <p:nvPicPr>
            <p:cNvPr id="37" name="Picture 36" descr="Background pattern&#10;&#10;Description automatically generated">
              <a:extLst>
                <a:ext uri="{FF2B5EF4-FFF2-40B4-BE49-F238E27FC236}">
                  <a16:creationId xmlns:a16="http://schemas.microsoft.com/office/drawing/2014/main" id="{FA3A204F-CA90-757D-C6FD-B1449421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1440" y="4232999"/>
              <a:ext cx="1138510" cy="181802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C4B45C1-DDCE-0E36-1C23-0EC5F3DF2AFC}"/>
              </a:ext>
            </a:extLst>
          </p:cNvPr>
          <p:cNvSpPr/>
          <p:nvPr/>
        </p:nvSpPr>
        <p:spPr>
          <a:xfrm>
            <a:off x="-4205" y="0"/>
            <a:ext cx="9910205" cy="1041722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15319946-8C17-16B2-29C1-80F91DE13D58}"/>
              </a:ext>
            </a:extLst>
          </p:cNvPr>
          <p:cNvSpPr/>
          <p:nvPr/>
        </p:nvSpPr>
        <p:spPr>
          <a:xfrm>
            <a:off x="972629" y="157126"/>
            <a:ext cx="8769800" cy="734588"/>
          </a:xfrm>
          <a:prstGeom prst="roundRect">
            <a:avLst>
              <a:gd name="adj" fmla="val 11185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etter-join Plus 8" panose="02000505000000020003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0733167-F8C5-D3C8-8F04-346BA00A9A4C}"/>
              </a:ext>
            </a:extLst>
          </p:cNvPr>
          <p:cNvSpPr txBox="1"/>
          <p:nvPr/>
        </p:nvSpPr>
        <p:spPr>
          <a:xfrm>
            <a:off x="1033946" y="182420"/>
            <a:ext cx="38494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etter-join Plus 8" panose="02000505000000020003" pitchFamily="2" charset="0"/>
              </a:rPr>
              <a:t>Knowledge</a:t>
            </a:r>
            <a:r>
              <a:rPr lang="en-US" sz="1200" dirty="0">
                <a:solidFill>
                  <a:schemeClr val="bg1"/>
                </a:solidFill>
                <a:latin typeface="Letter-join Plus 8" panose="02000505000000020003" pitchFamily="2" charset="0"/>
              </a:rPr>
              <a:t> Organiser: </a:t>
            </a:r>
            <a:r>
              <a:rPr lang="en-GB" sz="1200" dirty="0">
                <a:solidFill>
                  <a:schemeClr val="bg1"/>
                </a:solidFill>
                <a:latin typeface="Letter-join Plus 8" panose="02000505000000020003" pitchFamily="2" charset="0"/>
              </a:rPr>
              <a:t>Light</a:t>
            </a:r>
          </a:p>
          <a:p>
            <a:endParaRPr lang="en-US" sz="1200" dirty="0">
              <a:solidFill>
                <a:schemeClr val="bg1"/>
              </a:solidFill>
              <a:latin typeface="Letter-join Plus 8" panose="02000505000000020003" pitchFamily="2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88647E4-479D-E9FF-FC2E-3807CFB354F9}"/>
              </a:ext>
            </a:extLst>
          </p:cNvPr>
          <p:cNvSpPr txBox="1"/>
          <p:nvPr/>
        </p:nvSpPr>
        <p:spPr>
          <a:xfrm>
            <a:off x="866429" y="1663923"/>
            <a:ext cx="1692621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00" i="0" u="none" strike="noStrike" dirty="0" smtClean="0">
                <a:solidFill>
                  <a:srgbClr val="000000"/>
                </a:solidFill>
                <a:effectLst/>
                <a:latin typeface="Letter-join Plus 8" panose="02000505000000020003" pitchFamily="2" charset="0"/>
              </a:rPr>
              <a:t>1. Explore what light and shadows are and how we can change </a:t>
            </a:r>
            <a:r>
              <a:rPr lang="en-GB" sz="1000" dirty="0" smtClean="0">
                <a:solidFill>
                  <a:srgbClr val="000000"/>
                </a:solidFill>
                <a:latin typeface="Letter-join Plus 8" panose="02000505000000020003" pitchFamily="2" charset="0"/>
              </a:rPr>
              <a:t>them</a:t>
            </a:r>
            <a:endParaRPr lang="en-GB" sz="1000" i="0" u="none" strike="noStrike" dirty="0" smtClean="0">
              <a:solidFill>
                <a:srgbClr val="000000"/>
              </a:solidFill>
              <a:effectLst/>
              <a:latin typeface="Letter-join Plus 8" panose="02000505000000020003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434CA57-0D75-74B9-DE21-1715361440C5}"/>
              </a:ext>
            </a:extLst>
          </p:cNvPr>
          <p:cNvSpPr txBox="1"/>
          <p:nvPr/>
        </p:nvSpPr>
        <p:spPr>
          <a:xfrm>
            <a:off x="4984962" y="174297"/>
            <a:ext cx="3262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Letter-join Plus 8" panose="02000505000000020003" pitchFamily="2" charset="0"/>
              </a:rPr>
              <a:t>Careers connected to light:</a:t>
            </a:r>
          </a:p>
          <a:p>
            <a:r>
              <a:rPr lang="en-GB" sz="1400" dirty="0">
                <a:solidFill>
                  <a:schemeClr val="bg1"/>
                </a:solidFill>
                <a:latin typeface="Letter-join Plus 8" panose="02000505000000020003" pitchFamily="2" charset="0"/>
              </a:rPr>
              <a:t>optometrist, optic scientists, lighting engineer</a:t>
            </a:r>
          </a:p>
          <a:p>
            <a:r>
              <a:rPr lang="en-GB" sz="1400" dirty="0">
                <a:solidFill>
                  <a:schemeClr val="bg1"/>
                </a:solidFill>
                <a:latin typeface="Letter-join Plus 8" panose="02000505000000020003" pitchFamily="2" charset="0"/>
              </a:rPr>
              <a:t> 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1E144F3-3B31-AEA0-ED68-29D55DD64D5C}"/>
              </a:ext>
            </a:extLst>
          </p:cNvPr>
          <p:cNvSpPr txBox="1"/>
          <p:nvPr/>
        </p:nvSpPr>
        <p:spPr>
          <a:xfrm>
            <a:off x="897565" y="2423397"/>
            <a:ext cx="1661485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00" i="0" u="none" strike="noStrike" dirty="0">
                <a:solidFill>
                  <a:srgbClr val="000000"/>
                </a:solidFill>
                <a:effectLst/>
                <a:latin typeface="Letter-join Plus 8" panose="02000505000000020003" pitchFamily="2" charset="0"/>
              </a:rPr>
              <a:t>2. </a:t>
            </a:r>
            <a:r>
              <a:rPr lang="en-GB" sz="1000" dirty="0">
                <a:solidFill>
                  <a:srgbClr val="000000"/>
                </a:solidFill>
                <a:latin typeface="Letter-join Plus 8" panose="02000505000000020003" pitchFamily="2" charset="0"/>
              </a:rPr>
              <a:t>Identify the difference  between light sources and non-light sources</a:t>
            </a:r>
            <a:endParaRPr lang="en-US" sz="1000" dirty="0">
              <a:latin typeface="Letter-join Plus 8" panose="02000505000000020003" pitchFamily="2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20EE41E-5183-B08C-F556-32985CA0B281}"/>
              </a:ext>
            </a:extLst>
          </p:cNvPr>
          <p:cNvSpPr txBox="1"/>
          <p:nvPr/>
        </p:nvSpPr>
        <p:spPr>
          <a:xfrm>
            <a:off x="874141" y="4008742"/>
            <a:ext cx="1764902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00000"/>
                </a:solidFill>
                <a:latin typeface="Letter-join Plus 8" panose="02000505000000020003" pitchFamily="2" charset="0"/>
              </a:rPr>
              <a:t>4. </a:t>
            </a:r>
            <a:r>
              <a:rPr lang="en-GB" sz="1000" dirty="0" smtClean="0">
                <a:solidFill>
                  <a:srgbClr val="000000"/>
                </a:solidFill>
                <a:latin typeface="Letter-join Plus 8" panose="02000505000000020003" pitchFamily="2" charset="0"/>
              </a:rPr>
              <a:t>Understand that light </a:t>
            </a:r>
            <a:r>
              <a:rPr lang="en-GB" sz="1000" dirty="0">
                <a:solidFill>
                  <a:srgbClr val="000000"/>
                </a:solidFill>
                <a:latin typeface="Letter-join Plus 8" panose="02000505000000020003" pitchFamily="2" charset="0"/>
              </a:rPr>
              <a:t>that comes from the sun and how to stay safe</a:t>
            </a:r>
            <a:endParaRPr lang="en-US" sz="1000" dirty="0">
              <a:latin typeface="Letter-join Plus 8" panose="02000505000000020003" pitchFamily="2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FEF5FBA-E1FE-A254-0FB9-ACB6F0A55205}"/>
              </a:ext>
            </a:extLst>
          </p:cNvPr>
          <p:cNvSpPr txBox="1"/>
          <p:nvPr/>
        </p:nvSpPr>
        <p:spPr>
          <a:xfrm>
            <a:off x="837934" y="4802394"/>
            <a:ext cx="1770298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00000"/>
                </a:solidFill>
                <a:latin typeface="Letter-join Plus 8" panose="02000505000000020003" pitchFamily="2" charset="0"/>
              </a:rPr>
              <a:t>5</a:t>
            </a:r>
            <a:r>
              <a:rPr lang="en-GB" sz="1000" i="0" u="none" strike="noStrike" dirty="0" smtClean="0">
                <a:solidFill>
                  <a:srgbClr val="000000"/>
                </a:solidFill>
                <a:effectLst/>
                <a:latin typeface="Letter-join Plus 8" panose="02000505000000020003" pitchFamily="2" charset="0"/>
              </a:rPr>
              <a:t>. </a:t>
            </a:r>
            <a:r>
              <a:rPr lang="en-GB" sz="1000" i="0" u="none" strike="noStrike" dirty="0">
                <a:solidFill>
                  <a:srgbClr val="000000"/>
                </a:solidFill>
                <a:effectLst/>
                <a:latin typeface="Letter-join Plus 8" panose="02000505000000020003" pitchFamily="2" charset="0"/>
              </a:rPr>
              <a:t>Discover how shadows are </a:t>
            </a:r>
            <a:r>
              <a:rPr lang="en-GB" sz="1000" i="0" u="none" strike="noStrike" dirty="0" smtClean="0">
                <a:solidFill>
                  <a:srgbClr val="000000"/>
                </a:solidFill>
                <a:effectLst/>
                <a:latin typeface="Letter-join Plus 8" panose="02000505000000020003" pitchFamily="2" charset="0"/>
              </a:rPr>
              <a:t>formed and how we can change them</a:t>
            </a:r>
            <a:endParaRPr lang="en-US" sz="1000" dirty="0">
              <a:latin typeface="Letter-join Plus 8" panose="02000505000000020003" pitchFamily="2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3E5F6AC-43BD-042B-16BF-56A926128DD0}"/>
              </a:ext>
            </a:extLst>
          </p:cNvPr>
          <p:cNvSpPr txBox="1"/>
          <p:nvPr/>
        </p:nvSpPr>
        <p:spPr>
          <a:xfrm>
            <a:off x="866429" y="5613026"/>
            <a:ext cx="167414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00" i="0" u="none" strike="noStrike" dirty="0">
                <a:solidFill>
                  <a:srgbClr val="000000"/>
                </a:solidFill>
                <a:effectLst/>
                <a:latin typeface="Letter-join Plus 8" panose="02000505000000020003" pitchFamily="2" charset="0"/>
              </a:rPr>
              <a:t>6. </a:t>
            </a:r>
            <a:r>
              <a:rPr lang="en-GB" sz="1000" dirty="0">
                <a:solidFill>
                  <a:srgbClr val="000000"/>
                </a:solidFill>
                <a:latin typeface="Letter-join Plus 8" panose="02000505000000020003" pitchFamily="2" charset="0"/>
              </a:rPr>
              <a:t>Investigate how we see using light and </a:t>
            </a:r>
            <a:r>
              <a:rPr lang="en-GB" sz="1000" dirty="0" smtClean="0">
                <a:solidFill>
                  <a:srgbClr val="000000"/>
                </a:solidFill>
                <a:latin typeface="Letter-join Plus 8" panose="02000505000000020003" pitchFamily="2" charset="0"/>
              </a:rPr>
              <a:t>mirrors.</a:t>
            </a:r>
            <a:endParaRPr lang="en-US" sz="1000" dirty="0">
              <a:latin typeface="Letter-join Plus 8" panose="02000505000000020003" pitchFamily="2" charset="0"/>
            </a:endParaRPr>
          </a:p>
        </p:txBody>
      </p:sp>
      <p:pic>
        <p:nvPicPr>
          <p:cNvPr id="40" name="Picture 39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E7136095-C5BC-C735-303D-AB1EBA2D5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6" y="73195"/>
            <a:ext cx="815839" cy="858358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E026293A-25D8-FAC6-8DFD-325C50EFA49F}"/>
              </a:ext>
            </a:extLst>
          </p:cNvPr>
          <p:cNvSpPr/>
          <p:nvPr/>
        </p:nvSpPr>
        <p:spPr>
          <a:xfrm>
            <a:off x="475003" y="878999"/>
            <a:ext cx="394092" cy="370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EBFF0A0-1906-AE26-37EA-2212986D53D8}"/>
              </a:ext>
            </a:extLst>
          </p:cNvPr>
          <p:cNvSpPr/>
          <p:nvPr/>
        </p:nvSpPr>
        <p:spPr>
          <a:xfrm>
            <a:off x="499812" y="898438"/>
            <a:ext cx="344937" cy="33144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2864D9E-ABC7-6B84-3F81-043A578E2EC8}"/>
              </a:ext>
            </a:extLst>
          </p:cNvPr>
          <p:cNvSpPr/>
          <p:nvPr/>
        </p:nvSpPr>
        <p:spPr>
          <a:xfrm>
            <a:off x="952183" y="691242"/>
            <a:ext cx="669483" cy="674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2CAFA7E-3449-FDCE-3E15-2E715A61C6EB}"/>
              </a:ext>
            </a:extLst>
          </p:cNvPr>
          <p:cNvSpPr/>
          <p:nvPr/>
        </p:nvSpPr>
        <p:spPr>
          <a:xfrm>
            <a:off x="983670" y="714902"/>
            <a:ext cx="608200" cy="59165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FDC8456-544A-372C-B7BC-E115D737829C}"/>
              </a:ext>
            </a:extLst>
          </p:cNvPr>
          <p:cNvSpPr/>
          <p:nvPr/>
        </p:nvSpPr>
        <p:spPr>
          <a:xfrm>
            <a:off x="1703503" y="615008"/>
            <a:ext cx="544776" cy="536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2EF9E9D-A566-CE0F-64F4-F236EBE659A2}"/>
              </a:ext>
            </a:extLst>
          </p:cNvPr>
          <p:cNvSpPr/>
          <p:nvPr/>
        </p:nvSpPr>
        <p:spPr>
          <a:xfrm>
            <a:off x="1725919" y="635429"/>
            <a:ext cx="501550" cy="482139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F7DC1EC9-0EF5-2274-1994-CF636E7586CD}"/>
              </a:ext>
            </a:extLst>
          </p:cNvPr>
          <p:cNvSpPr/>
          <p:nvPr/>
        </p:nvSpPr>
        <p:spPr>
          <a:xfrm>
            <a:off x="2312304" y="745813"/>
            <a:ext cx="533822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4B917186-8DBD-AF5C-503C-5CAD8714A64B}"/>
              </a:ext>
            </a:extLst>
          </p:cNvPr>
          <p:cNvSpPr/>
          <p:nvPr/>
        </p:nvSpPr>
        <p:spPr>
          <a:xfrm>
            <a:off x="2338502" y="768630"/>
            <a:ext cx="483323" cy="47334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80D0886-C27C-0B1B-E8E8-1EAB16F6C5E7}"/>
              </a:ext>
            </a:extLst>
          </p:cNvPr>
          <p:cNvSpPr/>
          <p:nvPr/>
        </p:nvSpPr>
        <p:spPr>
          <a:xfrm>
            <a:off x="2901363" y="592912"/>
            <a:ext cx="544776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BB1F71A-90B2-BE96-8FA5-CFE1FA969AE6}"/>
              </a:ext>
            </a:extLst>
          </p:cNvPr>
          <p:cNvSpPr/>
          <p:nvPr/>
        </p:nvSpPr>
        <p:spPr>
          <a:xfrm>
            <a:off x="2931537" y="617252"/>
            <a:ext cx="486001" cy="48375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C4ECB208-0911-AC71-F813-9DF7DC7928C4}"/>
              </a:ext>
            </a:extLst>
          </p:cNvPr>
          <p:cNvSpPr/>
          <p:nvPr/>
        </p:nvSpPr>
        <p:spPr>
          <a:xfrm>
            <a:off x="3511545" y="763207"/>
            <a:ext cx="486961" cy="4483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031593E9-3CCC-C095-A9F5-388D0EF0527D}"/>
              </a:ext>
            </a:extLst>
          </p:cNvPr>
          <p:cNvSpPr/>
          <p:nvPr/>
        </p:nvSpPr>
        <p:spPr>
          <a:xfrm>
            <a:off x="3535807" y="782689"/>
            <a:ext cx="439018" cy="41132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9DFBD374-6885-5A9B-6919-7724295C204A}"/>
              </a:ext>
            </a:extLst>
          </p:cNvPr>
          <p:cNvSpPr/>
          <p:nvPr/>
        </p:nvSpPr>
        <p:spPr>
          <a:xfrm>
            <a:off x="4067651" y="784575"/>
            <a:ext cx="356391" cy="3291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5F8C9AED-2791-FE6C-D496-6F99B0C56F01}"/>
              </a:ext>
            </a:extLst>
          </p:cNvPr>
          <p:cNvSpPr/>
          <p:nvPr/>
        </p:nvSpPr>
        <p:spPr>
          <a:xfrm>
            <a:off x="4087540" y="803081"/>
            <a:ext cx="314895" cy="289836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1" descr="Icon&#10;&#10;Description automatically generated">
            <a:extLst>
              <a:ext uri="{FF2B5EF4-FFF2-40B4-BE49-F238E27FC236}">
                <a16:creationId xmlns:a16="http://schemas.microsoft.com/office/drawing/2014/main" id="{48FE5C12-EC85-5D58-864D-6AD1CA051B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274" y="851827"/>
            <a:ext cx="422072" cy="395999"/>
          </a:xfrm>
          <a:prstGeom prst="rect">
            <a:avLst/>
          </a:prstGeom>
        </p:spPr>
      </p:pic>
      <p:pic>
        <p:nvPicPr>
          <p:cNvPr id="123" name="Picture 122" descr="Icon&#10;&#10;Description automatically generated">
            <a:extLst>
              <a:ext uri="{FF2B5EF4-FFF2-40B4-BE49-F238E27FC236}">
                <a16:creationId xmlns:a16="http://schemas.microsoft.com/office/drawing/2014/main" id="{D80E918F-CD87-CEB7-4952-E8BB0E1F06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181" y="776582"/>
            <a:ext cx="537111" cy="377947"/>
          </a:xfrm>
          <a:prstGeom prst="rect">
            <a:avLst/>
          </a:prstGeom>
        </p:spPr>
      </p:pic>
      <p:pic>
        <p:nvPicPr>
          <p:cNvPr id="124" name="Picture 123" descr="Icon&#10;&#10;Description automatically generated">
            <a:extLst>
              <a:ext uri="{FF2B5EF4-FFF2-40B4-BE49-F238E27FC236}">
                <a16:creationId xmlns:a16="http://schemas.microsoft.com/office/drawing/2014/main" id="{1A039A77-1A8B-D4FE-BE06-06B27D0D8B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1920" y="661822"/>
            <a:ext cx="391342" cy="429352"/>
          </a:xfrm>
          <a:prstGeom prst="rect">
            <a:avLst/>
          </a:prstGeom>
        </p:spPr>
      </p:pic>
      <p:pic>
        <p:nvPicPr>
          <p:cNvPr id="125" name="Picture 124" descr="Icon&#10;&#10;Description automatically generated">
            <a:extLst>
              <a:ext uri="{FF2B5EF4-FFF2-40B4-BE49-F238E27FC236}">
                <a16:creationId xmlns:a16="http://schemas.microsoft.com/office/drawing/2014/main" id="{8018AC53-EFE3-7AB7-9016-8C4A8CA2BE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6943" y="643381"/>
            <a:ext cx="353616" cy="414453"/>
          </a:xfrm>
          <a:prstGeom prst="rect">
            <a:avLst/>
          </a:prstGeom>
        </p:spPr>
      </p:pic>
      <p:pic>
        <p:nvPicPr>
          <p:cNvPr id="126" name="Picture 125" descr="Icon&#10;&#10;Description automatically generated">
            <a:extLst>
              <a:ext uri="{FF2B5EF4-FFF2-40B4-BE49-F238E27FC236}">
                <a16:creationId xmlns:a16="http://schemas.microsoft.com/office/drawing/2014/main" id="{A7BF04D2-74B5-6201-1B51-771164402E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3306" y="857479"/>
            <a:ext cx="373687" cy="254678"/>
          </a:xfrm>
          <a:prstGeom prst="rect">
            <a:avLst/>
          </a:prstGeom>
        </p:spPr>
      </p:pic>
      <p:pic>
        <p:nvPicPr>
          <p:cNvPr id="127" name="Picture 126" descr="Icon&#10;&#10;Description automatically generated">
            <a:extLst>
              <a:ext uri="{FF2B5EF4-FFF2-40B4-BE49-F238E27FC236}">
                <a16:creationId xmlns:a16="http://schemas.microsoft.com/office/drawing/2014/main" id="{4DD1EDA5-D707-CEDB-3091-8CE0666095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9007" y="693785"/>
            <a:ext cx="486961" cy="462643"/>
          </a:xfrm>
          <a:prstGeom prst="rect">
            <a:avLst/>
          </a:prstGeom>
        </p:spPr>
      </p:pic>
      <p:pic>
        <p:nvPicPr>
          <p:cNvPr id="128" name="Picture 127" descr="Icon&#10;&#10;Description automatically generated">
            <a:extLst>
              <a:ext uri="{FF2B5EF4-FFF2-40B4-BE49-F238E27FC236}">
                <a16:creationId xmlns:a16="http://schemas.microsoft.com/office/drawing/2014/main" id="{1686581A-B989-7878-4707-63BAB023E9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51453" y="707360"/>
            <a:ext cx="647405" cy="604879"/>
          </a:xfrm>
          <a:prstGeom prst="rect">
            <a:avLst/>
          </a:prstGeom>
        </p:spPr>
      </p:pic>
      <p:pic>
        <p:nvPicPr>
          <p:cNvPr id="8" name="Picture 7" descr="A picture containing indoor, light&#10;&#10;Description automatically generated">
            <a:extLst>
              <a:ext uri="{FF2B5EF4-FFF2-40B4-BE49-F238E27FC236}">
                <a16:creationId xmlns:a16="http://schemas.microsoft.com/office/drawing/2014/main" id="{A5527FA5-365E-966F-F8D3-2BA95D89FE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92710" y="127568"/>
            <a:ext cx="1467508" cy="770870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1638CE3-4215-9608-77FE-F49F1D58392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88239" y="4407066"/>
            <a:ext cx="3212423" cy="1115964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EAFFC273-EA5E-F474-5E6E-DF790D1805F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36591" b="14423"/>
          <a:stretch/>
        </p:blipFill>
        <p:spPr>
          <a:xfrm>
            <a:off x="6482089" y="5668810"/>
            <a:ext cx="3177497" cy="7454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DFAD61-267F-1EE8-8DFE-02D4663B3C29}"/>
              </a:ext>
            </a:extLst>
          </p:cNvPr>
          <p:cNvSpPr txBox="1"/>
          <p:nvPr/>
        </p:nvSpPr>
        <p:spPr>
          <a:xfrm>
            <a:off x="6393013" y="5446654"/>
            <a:ext cx="19662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800"/>
              </a:spcAft>
            </a:pPr>
            <a:r>
              <a:rPr lang="en-GB" sz="1000" dirty="0">
                <a:solidFill>
                  <a:srgbClr val="000000"/>
                </a:solidFill>
                <a:latin typeface="Letter-join Plus 8" panose="02000505000000020003" pitchFamily="2" charset="0"/>
              </a:rPr>
              <a:t>r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Letter-join Plus 8" panose="02000505000000020003" pitchFamily="2" charset="0"/>
              </a:rPr>
              <a:t>egular reflection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71A045-2429-186C-3317-EEA291199D49}"/>
              </a:ext>
            </a:extLst>
          </p:cNvPr>
          <p:cNvSpPr txBox="1"/>
          <p:nvPr/>
        </p:nvSpPr>
        <p:spPr>
          <a:xfrm>
            <a:off x="7939760" y="5453058"/>
            <a:ext cx="19662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800"/>
              </a:spcAft>
            </a:pPr>
            <a:r>
              <a:rPr lang="en-GB" sz="1000" dirty="0">
                <a:solidFill>
                  <a:srgbClr val="000000"/>
                </a:solidFill>
                <a:latin typeface="Letter-join Plus 8" panose="02000505000000020003" pitchFamily="2" charset="0"/>
              </a:rPr>
              <a:t>irr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Letter-join Plus 8" panose="02000505000000020003" pitchFamily="2" charset="0"/>
              </a:rPr>
              <a:t>egular reflection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02A1D9-F00A-0CA1-5130-9047344A8C21}"/>
              </a:ext>
            </a:extLst>
          </p:cNvPr>
          <p:cNvSpPr txBox="1"/>
          <p:nvPr/>
        </p:nvSpPr>
        <p:spPr>
          <a:xfrm>
            <a:off x="6372301" y="4081496"/>
            <a:ext cx="14642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Letter-join Plus 8" panose="02000505000000020003" pitchFamily="2" charset="0"/>
              </a:rPr>
              <a:t>Light from the torch hits the object.</a:t>
            </a:r>
            <a:endParaRPr lang="en-US" sz="1000" dirty="0">
              <a:latin typeface="Letter-join Plus 8" panose="0200050500000002000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9543DE-546D-3736-6E08-D37640CA54F3}"/>
              </a:ext>
            </a:extLst>
          </p:cNvPr>
          <p:cNvSpPr txBox="1"/>
          <p:nvPr/>
        </p:nvSpPr>
        <p:spPr>
          <a:xfrm>
            <a:off x="8329770" y="4090258"/>
            <a:ext cx="14642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latin typeface="Letter-join Plus 8" panose="02000505000000020003" pitchFamily="2" charset="0"/>
              </a:rPr>
              <a:t>The light is reflected from the object.</a:t>
            </a:r>
            <a:endParaRPr lang="en-US" sz="1000" dirty="0">
              <a:latin typeface="Letter-join Plus 8" panose="02000505000000020003" pitchFamily="2" charset="0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42E63D2E-EB77-D61F-7275-8D0B57F5A65A}"/>
              </a:ext>
            </a:extLst>
          </p:cNvPr>
          <p:cNvSpPr/>
          <p:nvPr/>
        </p:nvSpPr>
        <p:spPr>
          <a:xfrm>
            <a:off x="6366510" y="3864333"/>
            <a:ext cx="3409901" cy="2540115"/>
          </a:xfrm>
          <a:prstGeom prst="roundRect">
            <a:avLst>
              <a:gd name="adj" fmla="val 487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207719-4A6F-6548-4991-82ACB6BB75D8}"/>
              </a:ext>
            </a:extLst>
          </p:cNvPr>
          <p:cNvGrpSpPr/>
          <p:nvPr/>
        </p:nvGrpSpPr>
        <p:grpSpPr>
          <a:xfrm>
            <a:off x="6536458" y="3652890"/>
            <a:ext cx="3186507" cy="617273"/>
            <a:chOff x="2982823" y="4079234"/>
            <a:chExt cx="2385997" cy="617273"/>
          </a:xfrm>
        </p:grpSpPr>
        <p:pic>
          <p:nvPicPr>
            <p:cNvPr id="25" name="Picture 2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876FDD3-5562-6973-3DBE-F18FF2DC0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823" y="4079234"/>
              <a:ext cx="2385997" cy="617273"/>
            </a:xfrm>
            <a:prstGeom prst="rect">
              <a:avLst/>
            </a:prstGeom>
          </p:spPr>
        </p:pic>
        <p:pic>
          <p:nvPicPr>
            <p:cNvPr id="26" name="Picture 25" descr="Background pattern&#10;&#10;Description automatically generated">
              <a:extLst>
                <a:ext uri="{FF2B5EF4-FFF2-40B4-BE49-F238E27FC236}">
                  <a16:creationId xmlns:a16="http://schemas.microsoft.com/office/drawing/2014/main" id="{28FF4FD4-CA0E-F223-78CB-4ACC40A8A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1440" y="4232999"/>
              <a:ext cx="1138510" cy="18180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E4313A6-B614-1D02-ADC4-E1448F9118C6}"/>
              </a:ext>
            </a:extLst>
          </p:cNvPr>
          <p:cNvSpPr txBox="1"/>
          <p:nvPr/>
        </p:nvSpPr>
        <p:spPr>
          <a:xfrm>
            <a:off x="6580026" y="3773217"/>
            <a:ext cx="30137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800"/>
              </a:spcAft>
            </a:pPr>
            <a:r>
              <a:rPr lang="en-GB" sz="1100" dirty="0">
                <a:solidFill>
                  <a:schemeClr val="bg1"/>
                </a:solidFill>
                <a:latin typeface="Letter-join Plus 8" panose="02000505000000020003" pitchFamily="2" charset="0"/>
              </a:rPr>
              <a:t>L</a:t>
            </a:r>
            <a:r>
              <a:rPr lang="en-GB" sz="1100" b="0" i="0" u="none" strike="noStrike" dirty="0">
                <a:solidFill>
                  <a:schemeClr val="bg1"/>
                </a:solidFill>
                <a:effectLst/>
                <a:latin typeface="Letter-join Plus 8" panose="02000505000000020003" pitchFamily="2" charset="0"/>
              </a:rPr>
              <a:t>ight is reflected from surfaces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9807C1-787D-7A67-1CB8-1512C6BC14D7}"/>
              </a:ext>
            </a:extLst>
          </p:cNvPr>
          <p:cNvSpPr txBox="1"/>
          <p:nvPr/>
        </p:nvSpPr>
        <p:spPr>
          <a:xfrm>
            <a:off x="2946399" y="4601046"/>
            <a:ext cx="218458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Letter-join Plus 8" panose="02000505000000020003" pitchFamily="2" charset="0"/>
              </a:rPr>
              <a:t>We need light to be able to see things. Light travels in a </a:t>
            </a:r>
            <a:r>
              <a:rPr lang="en-GB" sz="1000" b="1" dirty="0">
                <a:latin typeface="Letter-join Plus 8" panose="02000505000000020003" pitchFamily="2" charset="0"/>
              </a:rPr>
              <a:t>straight line</a:t>
            </a:r>
            <a:r>
              <a:rPr lang="en-GB" sz="1000" dirty="0">
                <a:latin typeface="Letter-join Plus 8" panose="02000505000000020003" pitchFamily="2" charset="0"/>
              </a:rPr>
              <a:t>. When light hits an object, it is reflected (</a:t>
            </a:r>
            <a:r>
              <a:rPr lang="en-GB" sz="1000" b="1" dirty="0">
                <a:latin typeface="Letter-join Plus 8" panose="02000505000000020003" pitchFamily="2" charset="0"/>
              </a:rPr>
              <a:t>bounces off</a:t>
            </a:r>
            <a:r>
              <a:rPr lang="en-GB" sz="1000" dirty="0">
                <a:latin typeface="Letter-join Plus 8" panose="02000505000000020003" pitchFamily="2" charset="0"/>
              </a:rPr>
              <a:t>). If the reflected light hits our eyes, we can see the object. Some surfaces and materials reflect light well. Other materials do not reflect light well. </a:t>
            </a:r>
            <a:r>
              <a:rPr lang="en-GB" sz="1000" b="1" dirty="0">
                <a:latin typeface="Letter-join Plus 8" panose="02000505000000020003" pitchFamily="2" charset="0"/>
              </a:rPr>
              <a:t>Reflective surfaces </a:t>
            </a:r>
            <a:r>
              <a:rPr lang="en-GB" sz="1000" dirty="0">
                <a:latin typeface="Letter-join Plus 8" panose="02000505000000020003" pitchFamily="2" charset="0"/>
              </a:rPr>
              <a:t>and materials can be very useful. Remember the Sun can be dangerous.</a:t>
            </a:r>
            <a:endParaRPr lang="en-US" sz="1000" dirty="0">
              <a:latin typeface="Letter-join Plus 8" panose="0200050500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A051E2-4A7F-B0AD-A006-1F2598AECE37}"/>
              </a:ext>
            </a:extLst>
          </p:cNvPr>
          <p:cNvSpPr txBox="1"/>
          <p:nvPr/>
        </p:nvSpPr>
        <p:spPr>
          <a:xfrm>
            <a:off x="3132275" y="4213914"/>
            <a:ext cx="30137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800"/>
              </a:spcAft>
            </a:pPr>
            <a:r>
              <a:rPr lang="en-GB" sz="1100" dirty="0">
                <a:solidFill>
                  <a:schemeClr val="bg1"/>
                </a:solidFill>
                <a:latin typeface="Letter-join Plus 8" panose="02000505000000020003" pitchFamily="2" charset="0"/>
              </a:rPr>
              <a:t>Key Facts</a:t>
            </a:r>
            <a:endParaRPr lang="en-GB" sz="1100" b="0" i="0" u="none" strike="noStrike" dirty="0">
              <a:solidFill>
                <a:schemeClr val="bg1"/>
              </a:solidFill>
              <a:effectLst/>
              <a:latin typeface="Letter-join Plus 8" panose="02000505000000020003" pitchFamily="2" charset="0"/>
            </a:endParaRPr>
          </a:p>
        </p:txBody>
      </p:sp>
      <p:pic>
        <p:nvPicPr>
          <p:cNvPr id="34" name="Picture 33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7D674CF6-EDB8-A2CB-A800-1F7CEC8940F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416" t="14300" r="9584" b="3240"/>
          <a:stretch/>
        </p:blipFill>
        <p:spPr>
          <a:xfrm>
            <a:off x="3042609" y="2365036"/>
            <a:ext cx="3127972" cy="182203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9F25A28-6C16-D0F7-A463-299801D58AEE}"/>
              </a:ext>
            </a:extLst>
          </p:cNvPr>
          <p:cNvSpPr txBox="1"/>
          <p:nvPr/>
        </p:nvSpPr>
        <p:spPr>
          <a:xfrm>
            <a:off x="4375146" y="2164066"/>
            <a:ext cx="88961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Letter-join Plus 8" panose="02000505000000020003" pitchFamily="2" charset="0"/>
              </a:rPr>
              <a:t>opaque object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A1010D7-72B2-74A7-572A-0D6397409CEF}"/>
              </a:ext>
            </a:extLst>
          </p:cNvPr>
          <p:cNvSpPr/>
          <p:nvPr/>
        </p:nvSpPr>
        <p:spPr>
          <a:xfrm>
            <a:off x="3946993" y="2366587"/>
            <a:ext cx="477049" cy="136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378743-895F-4B67-714A-94664A21536B}"/>
              </a:ext>
            </a:extLst>
          </p:cNvPr>
          <p:cNvSpPr txBox="1"/>
          <p:nvPr/>
        </p:nvSpPr>
        <p:spPr>
          <a:xfrm>
            <a:off x="3946993" y="2347528"/>
            <a:ext cx="52931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Letter-join Plus 8" panose="02000505000000020003" pitchFamily="2" charset="0"/>
              </a:rPr>
              <a:t>source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669EFB-FABB-AD53-025C-DBC2E942FBF5}"/>
              </a:ext>
            </a:extLst>
          </p:cNvPr>
          <p:cNvSpPr txBox="1"/>
          <p:nvPr/>
        </p:nvSpPr>
        <p:spPr>
          <a:xfrm>
            <a:off x="3086746" y="3284513"/>
            <a:ext cx="52931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Letter-join Plus 8" panose="02000505000000020003" pitchFamily="2" charset="0"/>
              </a:rPr>
              <a:t>source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E7CA82-89DF-B597-7B45-D3DD26288201}"/>
              </a:ext>
            </a:extLst>
          </p:cNvPr>
          <p:cNvSpPr txBox="1"/>
          <p:nvPr/>
        </p:nvSpPr>
        <p:spPr>
          <a:xfrm>
            <a:off x="5423073" y="3081577"/>
            <a:ext cx="52129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Letter-join Plus 8" panose="02000505000000020003" pitchFamily="2" charset="0"/>
              </a:rPr>
              <a:t>screen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98526F-8710-DA54-5088-32871E36834E}"/>
              </a:ext>
            </a:extLst>
          </p:cNvPr>
          <p:cNvSpPr txBox="1"/>
          <p:nvPr/>
        </p:nvSpPr>
        <p:spPr>
          <a:xfrm>
            <a:off x="5387752" y="3912899"/>
            <a:ext cx="52129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Letter-join Plus 8" panose="02000505000000020003" pitchFamily="2" charset="0"/>
              </a:rPr>
              <a:t>screen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86FD22F-3A90-E29F-F642-C4C9C4CEFEDE}"/>
              </a:ext>
            </a:extLst>
          </p:cNvPr>
          <p:cNvSpPr txBox="1"/>
          <p:nvPr/>
        </p:nvSpPr>
        <p:spPr>
          <a:xfrm>
            <a:off x="4223591" y="3893105"/>
            <a:ext cx="107298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Letter-join Plus 8" panose="02000505000000020003" pitchFamily="2" charset="0"/>
              </a:rPr>
              <a:t>opaque object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AB719BC6-C1B8-1D25-42EA-11EB0DA24ABC}"/>
              </a:ext>
            </a:extLst>
          </p:cNvPr>
          <p:cNvSpPr/>
          <p:nvPr/>
        </p:nvSpPr>
        <p:spPr>
          <a:xfrm>
            <a:off x="2958795" y="1241076"/>
            <a:ext cx="3290890" cy="2955755"/>
          </a:xfrm>
          <a:prstGeom prst="roundRect">
            <a:avLst>
              <a:gd name="adj" fmla="val 248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Diagram&#10;&#10;Description automatically generated">
            <a:extLst>
              <a:ext uri="{FF2B5EF4-FFF2-40B4-BE49-F238E27FC236}">
                <a16:creationId xmlns:a16="http://schemas.microsoft.com/office/drawing/2014/main" id="{BB476AEF-0AA9-1F3B-52F9-FB5997B815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42557" y="1385316"/>
            <a:ext cx="1836839" cy="235115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46585716-E1A4-06E7-208A-0E1F8BB4A1D6}"/>
              </a:ext>
            </a:extLst>
          </p:cNvPr>
          <p:cNvSpPr txBox="1"/>
          <p:nvPr/>
        </p:nvSpPr>
        <p:spPr>
          <a:xfrm>
            <a:off x="2925001" y="1497985"/>
            <a:ext cx="33437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>
                <a:latin typeface="Letter-join Plus 8" panose="02000505000000020003" pitchFamily="2" charset="0"/>
              </a:rPr>
              <a:t>A shadow is caused when light is blocked by an opaque object. A shadow is larger when an object is closer to the light source. This is because it blocks more of the light.</a:t>
            </a:r>
            <a:endParaRPr lang="en-US" sz="1100" dirty="0">
              <a:latin typeface="Letter-join Plus 8" panose="02000505000000020003" pitchFamily="2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D0B0DF5-0C94-B143-8FE4-F3D8F4668A72}"/>
              </a:ext>
            </a:extLst>
          </p:cNvPr>
          <p:cNvGrpSpPr/>
          <p:nvPr/>
        </p:nvGrpSpPr>
        <p:grpSpPr>
          <a:xfrm>
            <a:off x="3187727" y="1081642"/>
            <a:ext cx="3036791" cy="617273"/>
            <a:chOff x="2982823" y="4079234"/>
            <a:chExt cx="2385997" cy="617273"/>
          </a:xfrm>
        </p:grpSpPr>
        <p:pic>
          <p:nvPicPr>
            <p:cNvPr id="90" name="Picture 8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0AAF860-9197-C94E-F63C-6286BBFB7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823" y="4079234"/>
              <a:ext cx="2385997" cy="617273"/>
            </a:xfrm>
            <a:prstGeom prst="rect">
              <a:avLst/>
            </a:prstGeom>
          </p:spPr>
        </p:pic>
        <p:pic>
          <p:nvPicPr>
            <p:cNvPr id="91" name="Picture 90" descr="Background pattern&#10;&#10;Description automatically generated">
              <a:extLst>
                <a:ext uri="{FF2B5EF4-FFF2-40B4-BE49-F238E27FC236}">
                  <a16:creationId xmlns:a16="http://schemas.microsoft.com/office/drawing/2014/main" id="{3E303D1B-CE01-3BD9-C3EE-C72B8452E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1440" y="4232999"/>
              <a:ext cx="1138510" cy="181802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ABE5184F-1202-3A29-EE63-0B0E1C926AB9}"/>
              </a:ext>
            </a:extLst>
          </p:cNvPr>
          <p:cNvSpPr txBox="1"/>
          <p:nvPr/>
        </p:nvSpPr>
        <p:spPr>
          <a:xfrm>
            <a:off x="3158208" y="1190992"/>
            <a:ext cx="30137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800"/>
              </a:spcAft>
            </a:pPr>
            <a:r>
              <a:rPr lang="en-GB" sz="1100" dirty="0">
                <a:solidFill>
                  <a:schemeClr val="bg1"/>
                </a:solidFill>
                <a:latin typeface="Letter-join Plus 8" panose="02000505000000020003" pitchFamily="2" charset="0"/>
              </a:rPr>
              <a:t>S</a:t>
            </a:r>
            <a:r>
              <a:rPr lang="en-GB" sz="1100" b="0" i="0" u="none" strike="noStrike" dirty="0">
                <a:solidFill>
                  <a:schemeClr val="bg1"/>
                </a:solidFill>
                <a:effectLst/>
                <a:latin typeface="Letter-join Plus 8" panose="02000505000000020003" pitchFamily="2" charset="0"/>
              </a:rPr>
              <a:t>ize of a shadow changes 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795C51C-6D43-EF45-2BED-5E46DBF2D526}"/>
              </a:ext>
            </a:extLst>
          </p:cNvPr>
          <p:cNvSpPr/>
          <p:nvPr/>
        </p:nvSpPr>
        <p:spPr>
          <a:xfrm>
            <a:off x="6354108" y="1189190"/>
            <a:ext cx="3403186" cy="2554179"/>
          </a:xfrm>
          <a:prstGeom prst="roundRect">
            <a:avLst>
              <a:gd name="adj" fmla="val 487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 Rounded MT Bold" panose="020F0704030504030204" pitchFamily="34" charset="7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2057F93-452B-8DA6-791B-E6710E364799}"/>
              </a:ext>
            </a:extLst>
          </p:cNvPr>
          <p:cNvSpPr txBox="1"/>
          <p:nvPr/>
        </p:nvSpPr>
        <p:spPr>
          <a:xfrm>
            <a:off x="6376605" y="1398836"/>
            <a:ext cx="138279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latin typeface="Letter-join Plus 8" panose="02000505000000020003" pitchFamily="2" charset="0"/>
              </a:rPr>
              <a:t>Mirrors reflect light very well, so they create a clear image. An image in a mirror appears to be reversed. For example, if you look in a mirror and raise your right hand, the mirror image appears to raise its left hand.</a:t>
            </a:r>
            <a:endParaRPr lang="en-US" sz="1050" dirty="0">
              <a:latin typeface="Letter-join Plus 8" panose="02000505000000020003" pitchFamily="2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54A4E85-FE53-8370-50AA-380808E1C6E9}"/>
              </a:ext>
            </a:extLst>
          </p:cNvPr>
          <p:cNvGrpSpPr/>
          <p:nvPr/>
        </p:nvGrpSpPr>
        <p:grpSpPr>
          <a:xfrm>
            <a:off x="6610163" y="937693"/>
            <a:ext cx="3036791" cy="617273"/>
            <a:chOff x="2982823" y="4079234"/>
            <a:chExt cx="2385997" cy="617273"/>
          </a:xfrm>
        </p:grpSpPr>
        <p:pic>
          <p:nvPicPr>
            <p:cNvPr id="72" name="Picture 7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009B1C96-8A70-28E4-09A4-37BF412BA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823" y="4079234"/>
              <a:ext cx="2385997" cy="617273"/>
            </a:xfrm>
            <a:prstGeom prst="rect">
              <a:avLst/>
            </a:prstGeom>
          </p:spPr>
        </p:pic>
        <p:pic>
          <p:nvPicPr>
            <p:cNvPr id="73" name="Picture 72" descr="Background pattern&#10;&#10;Description automatically generated">
              <a:extLst>
                <a:ext uri="{FF2B5EF4-FFF2-40B4-BE49-F238E27FC236}">
                  <a16:creationId xmlns:a16="http://schemas.microsoft.com/office/drawing/2014/main" id="{BD5EE22B-04F1-4CDB-1EBD-7D3613C76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1440" y="4232999"/>
              <a:ext cx="1138510" cy="181802"/>
            </a:xfrm>
            <a:prstGeom prst="rect">
              <a:avLst/>
            </a:prstGeom>
          </p:spPr>
        </p:pic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E317CF93-9891-DEF9-1C10-9F528C64EA9B}"/>
              </a:ext>
            </a:extLst>
          </p:cNvPr>
          <p:cNvSpPr txBox="1"/>
          <p:nvPr/>
        </p:nvSpPr>
        <p:spPr>
          <a:xfrm>
            <a:off x="6548839" y="1045906"/>
            <a:ext cx="30137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800"/>
              </a:spcAft>
            </a:pPr>
            <a:r>
              <a:rPr lang="en-GB" sz="1100" dirty="0">
                <a:solidFill>
                  <a:schemeClr val="bg1"/>
                </a:solidFill>
                <a:latin typeface="Letter-join Plus 8" panose="02000505000000020003" pitchFamily="2" charset="0"/>
              </a:rPr>
              <a:t>Mirrors and reflection</a:t>
            </a:r>
            <a:endParaRPr lang="en-GB" sz="1100" b="0" i="0" u="none" strike="noStrike" dirty="0">
              <a:solidFill>
                <a:schemeClr val="bg1"/>
              </a:solidFill>
              <a:effectLst/>
              <a:latin typeface="Letter-join Plus 8" panose="02000505000000020003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/>
          <a:srcRect l="5096" t="4668" r="4852" b="1"/>
          <a:stretch/>
        </p:blipFill>
        <p:spPr>
          <a:xfrm>
            <a:off x="167640" y="2404235"/>
            <a:ext cx="627698" cy="638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AutoShape 2" descr="Thomas Edison | Disney Wiki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296862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Thomas Edison Biography: Success Story of Inventor and Businessman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48" y="3193605"/>
            <a:ext cx="646710" cy="646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4244" y="4762574"/>
            <a:ext cx="689047" cy="697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4244" y="5576168"/>
            <a:ext cx="678858" cy="678858"/>
          </a:xfrm>
          <a:prstGeom prst="rect">
            <a:avLst/>
          </a:prstGeom>
        </p:spPr>
      </p:pic>
      <p:pic>
        <p:nvPicPr>
          <p:cNvPr id="1032" name="Picture 8" descr="The Magic of Light and Shadows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" r="17129"/>
          <a:stretch/>
        </p:blipFill>
        <p:spPr bwMode="auto">
          <a:xfrm>
            <a:off x="167640" y="1613296"/>
            <a:ext cx="719101" cy="635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ips To Help Your Kids Stay Safe In The Sun - Mother Distracted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64"/>
          <a:stretch/>
        </p:blipFill>
        <p:spPr bwMode="auto">
          <a:xfrm>
            <a:off x="148035" y="3996126"/>
            <a:ext cx="721060" cy="613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A20EE41E-5183-B08C-F556-32985CA0B281}"/>
              </a:ext>
            </a:extLst>
          </p:cNvPr>
          <p:cNvSpPr txBox="1"/>
          <p:nvPr/>
        </p:nvSpPr>
        <p:spPr>
          <a:xfrm>
            <a:off x="837934" y="3213173"/>
            <a:ext cx="176490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rgbClr val="000000"/>
                </a:solidFill>
                <a:latin typeface="Letter-join Plus 8" panose="02000505000000020003" pitchFamily="2" charset="0"/>
              </a:rPr>
              <a:t>3. Investigate our Key Scientist – Thomas Edison</a:t>
            </a:r>
            <a:endParaRPr lang="en-US" sz="1000" dirty="0">
              <a:latin typeface="Letter-join Plus 8" panose="02000505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405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01">
            <a:extLst>
              <a:ext uri="{FF2B5EF4-FFF2-40B4-BE49-F238E27FC236}">
                <a16:creationId xmlns:a16="http://schemas.microsoft.com/office/drawing/2014/main" id="{33292B92-FCCC-F8BC-FFFB-E883DC1EA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755233"/>
              </p:ext>
            </p:extLst>
          </p:nvPr>
        </p:nvGraphicFramePr>
        <p:xfrm>
          <a:off x="200982" y="1410681"/>
          <a:ext cx="9499829" cy="50371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9332">
                  <a:extLst>
                    <a:ext uri="{9D8B030D-6E8A-4147-A177-3AD203B41FA5}">
                      <a16:colId xmlns:a16="http://schemas.microsoft.com/office/drawing/2014/main" val="1483215143"/>
                    </a:ext>
                  </a:extLst>
                </a:gridCol>
                <a:gridCol w="7730497">
                  <a:extLst>
                    <a:ext uri="{9D8B030D-6E8A-4147-A177-3AD203B41FA5}">
                      <a16:colId xmlns:a16="http://schemas.microsoft.com/office/drawing/2014/main" val="2925171619"/>
                    </a:ext>
                  </a:extLst>
                </a:gridCol>
              </a:tblGrid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Letter-join Plus 8" panose="02000505000000020003" pitchFamily="2" charset="0"/>
                        </a:rPr>
                        <a:t>light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Letter-join Plus 8" panose="02000505000000020003" pitchFamily="2" charset="0"/>
                          <a:ea typeface="+mn-ea"/>
                          <a:cs typeface="+mn-cs"/>
                        </a:rPr>
                        <a:t>a form of energy that allows our eyes to see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Letter-join Plus 8" panose="02000505000000020003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030005"/>
                  </a:ext>
                </a:extLst>
              </a:tr>
              <a:tr h="44916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Letter-join Plus 8" panose="02000505000000020003" pitchFamily="2" charset="0"/>
                        </a:rPr>
                        <a:t>reflect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Letter-join Plus 8" panose="02000505000000020003" pitchFamily="2" charset="0"/>
                          <a:ea typeface="+mn-ea"/>
                          <a:cs typeface="+mn-cs"/>
                        </a:rPr>
                        <a:t>the process that describes light bouncing off a surface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Letter-join Plus 8" panose="02000505000000020003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247378"/>
                  </a:ext>
                </a:extLst>
              </a:tr>
              <a:tr h="44916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Letter-join Plus 8" panose="02000505000000020003" pitchFamily="2" charset="0"/>
                        </a:rPr>
                        <a:t>vitamin D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Letter-join Plus 8" panose="02000505000000020003" pitchFamily="2" charset="0"/>
                          <a:ea typeface="+mn-ea"/>
                          <a:cs typeface="+mn-cs"/>
                        </a:rPr>
                        <a:t>a vitamin that come from sunlight or food and important for bone strength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Letter-join Plus 8" panose="02000505000000020003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023632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Letter-join Plus 8" panose="02000505000000020003" pitchFamily="2" charset="0"/>
                        </a:rPr>
                        <a:t>ultraviolet rays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Letter-join Plus 8" panose="02000505000000020003" pitchFamily="2" charset="0"/>
                          <a:ea typeface="+mn-ea"/>
                          <a:cs typeface="+mn-cs"/>
                        </a:rPr>
                        <a:t>type of light that can be harmful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Letter-join Plus 8" panose="02000505000000020003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498645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Letter-join Plus 8" panose="02000505000000020003" pitchFamily="2" charset="0"/>
                        </a:rPr>
                        <a:t>fluorescent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Letter-join Plus 8" panose="02000505000000020003" pitchFamily="2" charset="0"/>
                          <a:ea typeface="+mn-ea"/>
                          <a:cs typeface="+mn-cs"/>
                        </a:rPr>
                        <a:t>gives a highly visible reflection of light 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Letter-join Plus 8" panose="02000505000000020003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7258047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Letter-join Plus 8" panose="02000505000000020003" pitchFamily="2" charset="0"/>
                        </a:rPr>
                        <a:t>high visibility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Letter-join Plus 8" panose="02000505000000020003" pitchFamily="2" charset="0"/>
                          <a:ea typeface="+mn-ea"/>
                          <a:cs typeface="+mn-cs"/>
                        </a:rPr>
                        <a:t>can be seen easily 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Letter-join Plus 8" panose="02000505000000020003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298488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Letter-join Plus 8" panose="02000505000000020003" pitchFamily="2" charset="0"/>
                        </a:rPr>
                        <a:t>shadow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Letter-join Plus 8" panose="02000505000000020003" pitchFamily="2" charset="0"/>
                          <a:ea typeface="+mn-ea"/>
                          <a:cs typeface="+mn-cs"/>
                        </a:rPr>
                        <a:t>a dark image that is formed when an object blocks the light</a:t>
                      </a:r>
                      <a:endParaRPr lang="en-GB" sz="1200" dirty="0">
                        <a:solidFill>
                          <a:srgbClr val="807E80"/>
                        </a:solidFill>
                        <a:latin typeface="Letter-join Plus 8" panose="02000505000000020003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0884513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Letter-join Plus 8" panose="02000505000000020003" pitchFamily="2" charset="0"/>
                        </a:rPr>
                        <a:t>ray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Letter-join Plus 8" panose="02000505000000020003" pitchFamily="2" charset="0"/>
                          <a:ea typeface="+mn-ea"/>
                          <a:cs typeface="+mn-cs"/>
                        </a:rPr>
                        <a:t>a thin beam of light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Letter-join Plus 8" panose="02000505000000020003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6539177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Letter-join Plus 8" panose="02000505000000020003" pitchFamily="2" charset="0"/>
                        </a:rPr>
                        <a:t>cast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Letter-join Plus 8" panose="02000505000000020003" pitchFamily="2" charset="0"/>
                          <a:ea typeface="+mn-ea"/>
                          <a:cs typeface="+mn-cs"/>
                        </a:rPr>
                        <a:t>to throw or project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Letter-join Plus 8" panose="02000505000000020003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369668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Letter-join Plus 8" panose="02000505000000020003" pitchFamily="2" charset="0"/>
                        </a:rPr>
                        <a:t>position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Letter-join Plus 8" panose="02000505000000020003" pitchFamily="2" charset="0"/>
                          <a:ea typeface="+mn-ea"/>
                          <a:cs typeface="+mn-cs"/>
                        </a:rPr>
                        <a:t>where something is placed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Letter-join Plus 8" panose="02000505000000020003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8813945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Letter-join Plus 8" panose="02000505000000020003" pitchFamily="2" charset="0"/>
                        </a:rPr>
                        <a:t>shape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Letter-join Plus 8" panose="02000505000000020003" pitchFamily="2" charset="0"/>
                          <a:ea typeface="+mn-ea"/>
                          <a:cs typeface="+mn-cs"/>
                        </a:rPr>
                        <a:t>the outline of something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Letter-join Plus 8" panose="02000505000000020003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56734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Letter-join Plus 8" panose="02000505000000020003" pitchFamily="2" charset="0"/>
                        </a:rPr>
                        <a:t>puppet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Letter-join Plus 8" panose="02000505000000020003" pitchFamily="2" charset="0"/>
                          <a:ea typeface="+mn-ea"/>
                          <a:cs typeface="+mn-cs"/>
                        </a:rPr>
                        <a:t>a doll that looks like a person or an animal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Letter-join Plus 8" panose="02000505000000020003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008216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AE8ED41-81D4-E5B0-EAE9-2549CDD6157F}"/>
              </a:ext>
            </a:extLst>
          </p:cNvPr>
          <p:cNvSpPr/>
          <p:nvPr/>
        </p:nvSpPr>
        <p:spPr>
          <a:xfrm>
            <a:off x="2574" y="6541961"/>
            <a:ext cx="9910205" cy="328446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21D498-FCD9-5F33-64EA-F7BE4E3206F7}"/>
              </a:ext>
            </a:extLst>
          </p:cNvPr>
          <p:cNvSpPr txBox="1"/>
          <p:nvPr/>
        </p:nvSpPr>
        <p:spPr>
          <a:xfrm>
            <a:off x="6896575" y="6591677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Rights Reserved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59CE0A-0D8A-C785-5B8E-E2B11030A0E1}"/>
              </a:ext>
            </a:extLst>
          </p:cNvPr>
          <p:cNvSpPr/>
          <p:nvPr/>
        </p:nvSpPr>
        <p:spPr>
          <a:xfrm>
            <a:off x="-4205" y="0"/>
            <a:ext cx="9910205" cy="1041722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78">
            <a:extLst>
              <a:ext uri="{FF2B5EF4-FFF2-40B4-BE49-F238E27FC236}">
                <a16:creationId xmlns:a16="http://schemas.microsoft.com/office/drawing/2014/main" id="{C29D4533-F084-8631-C963-22DCF0730D15}"/>
              </a:ext>
            </a:extLst>
          </p:cNvPr>
          <p:cNvSpPr/>
          <p:nvPr/>
        </p:nvSpPr>
        <p:spPr>
          <a:xfrm>
            <a:off x="972629" y="157126"/>
            <a:ext cx="8769800" cy="734588"/>
          </a:xfrm>
          <a:prstGeom prst="roundRect">
            <a:avLst>
              <a:gd name="adj" fmla="val 11185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99C272-CBB2-D26E-9D00-CA3A1B607BE4}"/>
              </a:ext>
            </a:extLst>
          </p:cNvPr>
          <p:cNvSpPr txBox="1"/>
          <p:nvPr/>
        </p:nvSpPr>
        <p:spPr>
          <a:xfrm>
            <a:off x="1033946" y="222612"/>
            <a:ext cx="22220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etter-join Plus 8" panose="02000505000000020003" pitchFamily="2" charset="0"/>
              </a:rPr>
              <a:t>Unit Rocket Words: </a:t>
            </a:r>
            <a:r>
              <a:rPr lang="en-US" sz="1400" dirty="0" smtClean="0">
                <a:solidFill>
                  <a:schemeClr val="bg1"/>
                </a:solidFill>
                <a:latin typeface="Letter-join Plus 8" panose="02000505000000020003" pitchFamily="2" charset="0"/>
              </a:rPr>
              <a:t>Light</a:t>
            </a:r>
            <a:r>
              <a:rPr lang="en-GB" sz="1400" dirty="0" smtClean="0">
                <a:solidFill>
                  <a:schemeClr val="bg1"/>
                </a:solidFill>
                <a:latin typeface="Letter-join Plus 8" panose="02000505000000020003" pitchFamily="2" charset="0"/>
              </a:rPr>
              <a:t>  </a:t>
            </a:r>
            <a:endParaRPr lang="en-GB" sz="1400" dirty="0">
              <a:solidFill>
                <a:schemeClr val="bg1"/>
              </a:solidFill>
              <a:latin typeface="Letter-join Plus 8" panose="02000505000000020003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74E883-0EEB-F1BB-6F80-3B028C892B8E}"/>
              </a:ext>
            </a:extLst>
          </p:cNvPr>
          <p:cNvSpPr/>
          <p:nvPr/>
        </p:nvSpPr>
        <p:spPr>
          <a:xfrm>
            <a:off x="475003" y="878999"/>
            <a:ext cx="394092" cy="370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FC82BF-FD7D-531C-A3A8-9EC8C0F19C77}"/>
              </a:ext>
            </a:extLst>
          </p:cNvPr>
          <p:cNvSpPr/>
          <p:nvPr/>
        </p:nvSpPr>
        <p:spPr>
          <a:xfrm>
            <a:off x="499812" y="898438"/>
            <a:ext cx="344937" cy="33144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F07A43-1F05-2837-D455-69F6443E4D30}"/>
              </a:ext>
            </a:extLst>
          </p:cNvPr>
          <p:cNvSpPr/>
          <p:nvPr/>
        </p:nvSpPr>
        <p:spPr>
          <a:xfrm>
            <a:off x="952183" y="691242"/>
            <a:ext cx="669483" cy="674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40D41D-B9FF-C0A9-74BC-619394B24E9F}"/>
              </a:ext>
            </a:extLst>
          </p:cNvPr>
          <p:cNvSpPr/>
          <p:nvPr/>
        </p:nvSpPr>
        <p:spPr>
          <a:xfrm>
            <a:off x="983670" y="714902"/>
            <a:ext cx="608200" cy="59165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29598B-A6E8-B1E2-3F39-698EF49592C3}"/>
              </a:ext>
            </a:extLst>
          </p:cNvPr>
          <p:cNvSpPr/>
          <p:nvPr/>
        </p:nvSpPr>
        <p:spPr>
          <a:xfrm>
            <a:off x="1703503" y="615008"/>
            <a:ext cx="544776" cy="536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EFD726-A966-854D-DC4D-92125CAE5E7C}"/>
              </a:ext>
            </a:extLst>
          </p:cNvPr>
          <p:cNvSpPr/>
          <p:nvPr/>
        </p:nvSpPr>
        <p:spPr>
          <a:xfrm>
            <a:off x="1725919" y="635429"/>
            <a:ext cx="501550" cy="482139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D5AE2E1-2CDD-F0EC-3673-A89E34CDA59E}"/>
              </a:ext>
            </a:extLst>
          </p:cNvPr>
          <p:cNvSpPr/>
          <p:nvPr/>
        </p:nvSpPr>
        <p:spPr>
          <a:xfrm>
            <a:off x="2312304" y="745813"/>
            <a:ext cx="533822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119F28-FD2A-6879-5013-3BBC7EF8C15C}"/>
              </a:ext>
            </a:extLst>
          </p:cNvPr>
          <p:cNvSpPr/>
          <p:nvPr/>
        </p:nvSpPr>
        <p:spPr>
          <a:xfrm>
            <a:off x="2338502" y="768630"/>
            <a:ext cx="483323" cy="47334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14456C-B8B2-416F-6193-3AAF497F67AF}"/>
              </a:ext>
            </a:extLst>
          </p:cNvPr>
          <p:cNvSpPr/>
          <p:nvPr/>
        </p:nvSpPr>
        <p:spPr>
          <a:xfrm>
            <a:off x="2901363" y="592912"/>
            <a:ext cx="544776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11866A-C153-884D-014C-6BBB80C54A30}"/>
              </a:ext>
            </a:extLst>
          </p:cNvPr>
          <p:cNvSpPr/>
          <p:nvPr/>
        </p:nvSpPr>
        <p:spPr>
          <a:xfrm>
            <a:off x="2931537" y="617252"/>
            <a:ext cx="486001" cy="48375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B0B645-7A72-F834-8D40-84EAD38D6C43}"/>
              </a:ext>
            </a:extLst>
          </p:cNvPr>
          <p:cNvSpPr/>
          <p:nvPr/>
        </p:nvSpPr>
        <p:spPr>
          <a:xfrm>
            <a:off x="3511545" y="763207"/>
            <a:ext cx="486961" cy="4483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A8E1F57-3AE7-24E4-ADDC-BF253F4583E0}"/>
              </a:ext>
            </a:extLst>
          </p:cNvPr>
          <p:cNvSpPr/>
          <p:nvPr/>
        </p:nvSpPr>
        <p:spPr>
          <a:xfrm>
            <a:off x="3535807" y="782689"/>
            <a:ext cx="439018" cy="41132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3DB687-B065-590E-5BA5-69C0A91C5AF1}"/>
              </a:ext>
            </a:extLst>
          </p:cNvPr>
          <p:cNvSpPr/>
          <p:nvPr/>
        </p:nvSpPr>
        <p:spPr>
          <a:xfrm>
            <a:off x="4067651" y="784575"/>
            <a:ext cx="356391" cy="3291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FB3B23D-2961-9393-7EB0-8203CC4439B2}"/>
              </a:ext>
            </a:extLst>
          </p:cNvPr>
          <p:cNvSpPr/>
          <p:nvPr/>
        </p:nvSpPr>
        <p:spPr>
          <a:xfrm>
            <a:off x="4087540" y="803081"/>
            <a:ext cx="314895" cy="289836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8A45B0F4-E3E8-B317-AEA2-0B125663E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74" y="851827"/>
            <a:ext cx="422072" cy="395999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6B93847-4AE5-EEF3-3AEF-0ED99BDCA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81" y="776582"/>
            <a:ext cx="537111" cy="377947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16F4005F-792E-15B1-8921-0F0871762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920" y="661822"/>
            <a:ext cx="391342" cy="429352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63EDEA4D-5C2E-FC06-F58D-986D4FBB4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943" y="643381"/>
            <a:ext cx="353616" cy="414453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23275E4D-9616-E0E6-2B8E-981D65A56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306" y="857479"/>
            <a:ext cx="373687" cy="254678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A89E67EE-74CA-3EBC-7A21-31D997CE4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9007" y="693785"/>
            <a:ext cx="486961" cy="462643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EB373245-6886-6A46-3848-07A05E8712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453" y="707360"/>
            <a:ext cx="647405" cy="604879"/>
          </a:xfrm>
          <a:prstGeom prst="rect">
            <a:avLst/>
          </a:prstGeom>
        </p:spPr>
      </p:pic>
      <p:pic>
        <p:nvPicPr>
          <p:cNvPr id="29" name="Picture 28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5038798B-E950-928B-6C41-BE24529300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6" y="73195"/>
            <a:ext cx="815839" cy="858358"/>
          </a:xfrm>
          <a:prstGeom prst="rect">
            <a:avLst/>
          </a:prstGeom>
        </p:spPr>
      </p:pic>
      <p:grpSp>
        <p:nvGrpSpPr>
          <p:cNvPr id="30" name="Google Shape;231;p3">
            <a:extLst>
              <a:ext uri="{FF2B5EF4-FFF2-40B4-BE49-F238E27FC236}">
                <a16:creationId xmlns:a16="http://schemas.microsoft.com/office/drawing/2014/main" id="{6A72C475-C678-1FE9-7562-56A6475EB2FC}"/>
              </a:ext>
            </a:extLst>
          </p:cNvPr>
          <p:cNvGrpSpPr/>
          <p:nvPr/>
        </p:nvGrpSpPr>
        <p:grpSpPr>
          <a:xfrm>
            <a:off x="3922569" y="1012383"/>
            <a:ext cx="2691987" cy="617273"/>
            <a:chOff x="4168240" y="976588"/>
            <a:chExt cx="2385997" cy="617273"/>
          </a:xfrm>
        </p:grpSpPr>
        <p:pic>
          <p:nvPicPr>
            <p:cNvPr id="31" name="Google Shape;232;p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739C3FB-C0E7-130A-EBE0-CC3B434BD3A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168240" y="976588"/>
              <a:ext cx="2385997" cy="617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Google Shape;233;p3">
              <a:extLst>
                <a:ext uri="{FF2B5EF4-FFF2-40B4-BE49-F238E27FC236}">
                  <a16:creationId xmlns:a16="http://schemas.microsoft.com/office/drawing/2014/main" id="{1A080660-0DE6-C602-A2C2-7B039B8EEDDB}"/>
                </a:ext>
              </a:extLst>
            </p:cNvPr>
            <p:cNvSpPr/>
            <p:nvPr/>
          </p:nvSpPr>
          <p:spPr>
            <a:xfrm>
              <a:off x="4443387" y="1110052"/>
              <a:ext cx="1738462" cy="234537"/>
            </a:xfrm>
            <a:prstGeom prst="rect">
              <a:avLst/>
            </a:prstGeom>
            <a:solidFill>
              <a:srgbClr val="55C7CC"/>
            </a:solidFill>
            <a:ln w="12700" cap="flat" cmpd="sng">
              <a:solidFill>
                <a:srgbClr val="55C7C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 Rounded MT Bold" panose="020F0704030504030204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34;p3">
              <a:extLst>
                <a:ext uri="{FF2B5EF4-FFF2-40B4-BE49-F238E27FC236}">
                  <a16:creationId xmlns:a16="http://schemas.microsoft.com/office/drawing/2014/main" id="{1D2388BA-70F8-8E00-7E45-5539650EA35E}"/>
                </a:ext>
              </a:extLst>
            </p:cNvPr>
            <p:cNvSpPr txBox="1"/>
            <p:nvPr/>
          </p:nvSpPr>
          <p:spPr>
            <a:xfrm>
              <a:off x="4639439" y="1071991"/>
              <a:ext cx="138845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 Rounded"/>
                <a:buNone/>
              </a:pPr>
              <a:r>
                <a:rPr lang="en-GB" sz="1400" b="1" i="0" u="none" strike="noStrike" cap="none" dirty="0">
                  <a:solidFill>
                    <a:srgbClr val="FFFFFF"/>
                  </a:solidFill>
                  <a:latin typeface="Letter-join Plus 8" panose="02000505000000020003" pitchFamily="2" charset="0"/>
                  <a:ea typeface="Arial Rounded"/>
                  <a:cs typeface="Arial Rounded"/>
                  <a:sym typeface="Arial Rounded"/>
                </a:rPr>
                <a:t>Rocket Words</a:t>
              </a:r>
              <a:endParaRPr dirty="0">
                <a:latin typeface="Letter-join Plus 8" panose="0200050500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0559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532</TotalTime>
  <Words>440</Words>
  <Application>Microsoft Office PowerPoint</Application>
  <PresentationFormat>A4 Paper (210x297 mm)</PresentationFormat>
  <Paragraphs>58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Arial Rounded</vt:lpstr>
      <vt:lpstr>Arial Rounded MT Bold</vt:lpstr>
      <vt:lpstr>Calibri</vt:lpstr>
      <vt:lpstr>Calibri Light</vt:lpstr>
      <vt:lpstr>Letter-join Plus 8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Mintey</dc:creator>
  <cp:lastModifiedBy>Shanaz John</cp:lastModifiedBy>
  <cp:revision>58</cp:revision>
  <dcterms:created xsi:type="dcterms:W3CDTF">2022-07-14T08:20:57Z</dcterms:created>
  <dcterms:modified xsi:type="dcterms:W3CDTF">2024-08-21T09:47:30Z</dcterms:modified>
</cp:coreProperties>
</file>