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82" r:id="rId3"/>
    <p:sldId id="283" r:id="rId4"/>
    <p:sldId id="284" r:id="rId5"/>
    <p:sldId id="276" r:id="rId6"/>
    <p:sldId id="285" r:id="rId7"/>
    <p:sldId id="286" r:id="rId8"/>
    <p:sldId id="287" r:id="rId9"/>
    <p:sldId id="288" r:id="rId10"/>
    <p:sldId id="289" r:id="rId11"/>
    <p:sldId id="290" r:id="rId12"/>
    <p:sldId id="291" r:id="rId13"/>
    <p:sldId id="292" r:id="rId14"/>
    <p:sldId id="293" r:id="rId15"/>
    <p:sldId id="294" r:id="rId16"/>
    <p:sldId id="295" r:id="rId17"/>
    <p:sldId id="297" r:id="rId18"/>
    <p:sldId id="296" r:id="rId19"/>
    <p:sldId id="298" r:id="rId20"/>
    <p:sldId id="299" r:id="rId21"/>
    <p:sldId id="280"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AAC9A-67C3-4532-9122-213C5032B8E1}"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6CCD-F207-49D5-8060-C6F2898F2C14}" type="slidenum">
              <a:rPr lang="en-GB" smtClean="0"/>
              <a:t>‹#›</a:t>
            </a:fld>
            <a:endParaRPr lang="en-GB"/>
          </a:p>
        </p:txBody>
      </p:sp>
    </p:spTree>
    <p:extLst>
      <p:ext uri="{BB962C8B-B14F-4D97-AF65-F5344CB8AC3E}">
        <p14:creationId xmlns:p14="http://schemas.microsoft.com/office/powerpoint/2010/main" val="242660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this Equity</a:t>
            </a:r>
            <a:r>
              <a:rPr lang="en-GB" baseline="0" dirty="0"/>
              <a:t> is what we hope to </a:t>
            </a:r>
            <a:r>
              <a:rPr lang="en-GB" baseline="0" dirty="0" err="1"/>
              <a:t>achive</a:t>
            </a:r>
            <a:r>
              <a:rPr lang="en-GB" baseline="0" dirty="0"/>
              <a:t> at the grove, inclusion in class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819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86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23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 - This</a:t>
            </a:r>
            <a:r>
              <a:rPr lang="en-GB" baseline="0" dirty="0"/>
              <a:t> is a flow chart of the process we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80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 – talk through discussed by teachers prior</a:t>
            </a:r>
            <a:r>
              <a:rPr lang="en-GB" baseline="0" dirty="0"/>
              <a:t> to parent </a:t>
            </a:r>
            <a:r>
              <a:rPr lang="en-GB" baseline="0" dirty="0" err="1"/>
              <a:t>consultataion</a:t>
            </a:r>
            <a:r>
              <a:rPr lang="en-GB" baseline="0" dirty="0"/>
              <a:t> and shared </a:t>
            </a:r>
            <a:r>
              <a:rPr lang="en-GB" baseline="0" dirty="0" err="1"/>
              <a:t>verbally.Because</a:t>
            </a:r>
            <a:r>
              <a:rPr lang="en-GB" baseline="0" dirty="0"/>
              <a:t> whole class we don’t ordinarily share, can do but it needs to be redacted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067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 - Quality First Teaching guidance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91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 - Quality First Teaching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14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 -This is an example of the targets for children who are on SEND register which we update x2 terms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96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 – read a few examples. This is an example of targets</a:t>
            </a:r>
            <a:r>
              <a:rPr lang="en-GB" baseline="0" dirty="0"/>
              <a:t> for children on watch which the teacher is targeting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95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 – plan do review bit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92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4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 -EHCP – Make point these are rare,</a:t>
            </a:r>
            <a:r>
              <a:rPr lang="en-GB" baseline="0" dirty="0"/>
              <a:t> nationally 4.3% pupils (13% pupils nationally are SEN support – therefore 17.3% all together on SEN register)</a:t>
            </a:r>
          </a:p>
          <a:p>
            <a:r>
              <a:rPr lang="en-GB" baseline="0" dirty="0"/>
              <a:t>EH –This is primarily a process where parents are empowered to take action/make changes with challenges affecting their family</a:t>
            </a:r>
          </a:p>
          <a:p>
            <a:r>
              <a:rPr lang="en-GB" baseline="0" dirty="0"/>
              <a:t>TAF meetings – An action planning cycle where parents lead intervention on making positive changes to their family situation (with support from professionals)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9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34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57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8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5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55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1E7CB-DBB1-419F-8C17-6A0C5352B0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308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28AE8DF-FF16-4610-BFAB-E5EBF269BA0C}"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2897703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8AE8DF-FF16-4610-BFAB-E5EBF269BA0C}"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117399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8AE8DF-FF16-4610-BFAB-E5EBF269BA0C}"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281440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8AE8DF-FF16-4610-BFAB-E5EBF269BA0C}"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271405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8AE8DF-FF16-4610-BFAB-E5EBF269BA0C}"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67892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28AE8DF-FF16-4610-BFAB-E5EBF269BA0C}"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402781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28AE8DF-FF16-4610-BFAB-E5EBF269BA0C}" type="datetimeFigureOut">
              <a:rPr lang="en-GB" smtClean="0"/>
              <a:t>23/04/2024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88258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28AE8DF-FF16-4610-BFAB-E5EBF269BA0C}"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3053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AE8DF-FF16-4610-BFAB-E5EBF269BA0C}"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389603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8AE8DF-FF16-4610-BFAB-E5EBF269BA0C}"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318610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8AE8DF-FF16-4610-BFAB-E5EBF269BA0C}"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25B58C-4B5C-4E70-9B10-2CC3CA0CE7B1}" type="slidenum">
              <a:rPr lang="en-GB" smtClean="0"/>
              <a:t>‹#›</a:t>
            </a:fld>
            <a:endParaRPr lang="en-GB"/>
          </a:p>
        </p:txBody>
      </p:sp>
    </p:spTree>
    <p:extLst>
      <p:ext uri="{BB962C8B-B14F-4D97-AF65-F5344CB8AC3E}">
        <p14:creationId xmlns:p14="http://schemas.microsoft.com/office/powerpoint/2010/main" val="352761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AE8DF-FF16-4610-BFAB-E5EBF269BA0C}" type="datetimeFigureOut">
              <a:rPr lang="en-GB" smtClean="0"/>
              <a:t>23/04/2024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5B58C-4B5C-4E70-9B10-2CC3CA0CE7B1}" type="slidenum">
              <a:rPr lang="en-GB" smtClean="0"/>
              <a:t>‹#›</a:t>
            </a:fld>
            <a:endParaRPr lang="en-GB"/>
          </a:p>
        </p:txBody>
      </p:sp>
    </p:spTree>
    <p:extLst>
      <p:ext uri="{BB962C8B-B14F-4D97-AF65-F5344CB8AC3E}">
        <p14:creationId xmlns:p14="http://schemas.microsoft.com/office/powerpoint/2010/main" val="34519241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tmp"/><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4.tmp"/><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4.tmp"/><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5.tmp"/><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6.tmp"/><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hyperlink" Target="mailto:sendco@the-grove-primary.devon.sch.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hyperlink" Target="mailto:sendco@the-grove-primary.devon.sch.uk" TargetMode="External"/><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03874" y="2112742"/>
            <a:ext cx="10641012" cy="2722563"/>
          </a:xfrm>
        </p:spPr>
        <p:txBody>
          <a:bodyPr>
            <a:normAutofit fontScale="90000"/>
          </a:bodyPr>
          <a:lstStyle/>
          <a:p>
            <a:pPr algn="ctr"/>
            <a:r>
              <a:rPr lang="en-US" sz="6000" dirty="0">
                <a:solidFill>
                  <a:srgbClr val="0070C0"/>
                </a:solidFill>
              </a:rPr>
              <a:t>SEND Identification and Processes </a:t>
            </a:r>
            <a:br>
              <a:rPr lang="en-US" sz="6000" dirty="0">
                <a:solidFill>
                  <a:srgbClr val="0070C0"/>
                </a:solidFill>
              </a:rPr>
            </a:br>
            <a:r>
              <a:rPr lang="en-US" sz="6000" dirty="0">
                <a:solidFill>
                  <a:srgbClr val="0070C0"/>
                </a:solidFill>
              </a:rPr>
              <a:t>at The Grove</a:t>
            </a:r>
            <a:br>
              <a:rPr lang="en-US" sz="6000" dirty="0">
                <a:solidFill>
                  <a:srgbClr val="0070C0"/>
                </a:solidFill>
              </a:rPr>
            </a:br>
            <a:br>
              <a:rPr lang="en-US" sz="6000" dirty="0">
                <a:solidFill>
                  <a:srgbClr val="0070C0"/>
                </a:solidFill>
              </a:rPr>
            </a:br>
            <a:endParaRPr lang="en-GB" sz="6000"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9580" y="4225705"/>
            <a:ext cx="609600" cy="609600"/>
          </a:xfrm>
          <a:prstGeom prst="rect">
            <a:avLst/>
          </a:prstGeom>
        </p:spPr>
      </p:pic>
    </p:spTree>
    <p:extLst>
      <p:ext uri="{BB962C8B-B14F-4D97-AF65-F5344CB8AC3E}">
        <p14:creationId xmlns:p14="http://schemas.microsoft.com/office/powerpoint/2010/main" val="3118349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71525" y="789712"/>
          <a:ext cx="10325100" cy="5881252"/>
        </p:xfrm>
        <a:graphic>
          <a:graphicData uri="http://schemas.openxmlformats.org/drawingml/2006/table">
            <a:tbl>
              <a:tblPr firstRow="1" firstCol="1" bandRow="1">
                <a:tableStyleId>{5C22544A-7EE6-4342-B048-85BDC9FD1C3A}</a:tableStyleId>
              </a:tblPr>
              <a:tblGrid>
                <a:gridCol w="9462121">
                  <a:extLst>
                    <a:ext uri="{9D8B030D-6E8A-4147-A177-3AD203B41FA5}">
                      <a16:colId xmlns:a16="http://schemas.microsoft.com/office/drawing/2014/main" val="3208198379"/>
                    </a:ext>
                  </a:extLst>
                </a:gridCol>
                <a:gridCol w="862979">
                  <a:extLst>
                    <a:ext uri="{9D8B030D-6E8A-4147-A177-3AD203B41FA5}">
                      <a16:colId xmlns:a16="http://schemas.microsoft.com/office/drawing/2014/main" val="1828663533"/>
                    </a:ext>
                  </a:extLst>
                </a:gridCol>
              </a:tblGrid>
              <a:tr h="866586">
                <a:tc gridSpan="2">
                  <a:txBody>
                    <a:bodyPr/>
                    <a:lstStyle/>
                    <a:p>
                      <a:pPr>
                        <a:lnSpc>
                          <a:spcPct val="115000"/>
                        </a:lnSpc>
                        <a:spcAft>
                          <a:spcPts val="0"/>
                        </a:spcAft>
                      </a:pPr>
                      <a:r>
                        <a:rPr lang="en-GB" sz="1400" dirty="0">
                          <a:effectLst/>
                        </a:rPr>
                        <a:t>Cognition and learning</a:t>
                      </a:r>
                    </a:p>
                    <a:p>
                      <a:pPr>
                        <a:lnSpc>
                          <a:spcPct val="115000"/>
                        </a:lnSpc>
                        <a:spcAft>
                          <a:spcPts val="0"/>
                        </a:spcAft>
                      </a:pPr>
                      <a:r>
                        <a:rPr lang="en-GB" sz="1400" dirty="0">
                          <a:effectLst/>
                        </a:rPr>
                        <a:t>There are concerns about…</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hMerge="1">
                  <a:txBody>
                    <a:bodyPr/>
                    <a:lstStyle/>
                    <a:p>
                      <a:endParaRPr lang="en-GB"/>
                    </a:p>
                  </a:txBody>
                  <a:tcPr/>
                </a:tc>
                <a:extLst>
                  <a:ext uri="{0D108BD9-81ED-4DB2-BD59-A6C34878D82A}">
                    <a16:rowId xmlns:a16="http://schemas.microsoft.com/office/drawing/2014/main" val="121477525"/>
                  </a:ext>
                </a:extLst>
              </a:tr>
              <a:tr h="822476">
                <a:tc>
                  <a:txBody>
                    <a:bodyPr/>
                    <a:lstStyle/>
                    <a:p>
                      <a:pPr>
                        <a:lnSpc>
                          <a:spcPct val="115000"/>
                        </a:lnSpc>
                        <a:spcAft>
                          <a:spcPts val="0"/>
                        </a:spcAft>
                      </a:pPr>
                      <a:r>
                        <a:rPr lang="en-GB" sz="1400" dirty="0">
                          <a:effectLst/>
                        </a:rPr>
                        <a:t>the pupil’s lack of progress, even when differentiated teaching approaches are targeted at areas of weakness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4256349380"/>
                  </a:ext>
                </a:extLst>
              </a:tr>
              <a:tr h="822476">
                <a:tc>
                  <a:txBody>
                    <a:bodyPr/>
                    <a:lstStyle/>
                    <a:p>
                      <a:pPr>
                        <a:lnSpc>
                          <a:spcPct val="115000"/>
                        </a:lnSpc>
                        <a:spcAft>
                          <a:spcPts val="0"/>
                        </a:spcAft>
                      </a:pPr>
                      <a:r>
                        <a:rPr lang="en-GB" sz="1400" dirty="0">
                          <a:effectLst/>
                        </a:rPr>
                        <a:t>the pupil’s performance levels i.e. they are below the level within which most pupils are expected to work</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3859193177"/>
                  </a:ext>
                </a:extLst>
              </a:tr>
              <a:tr h="433292">
                <a:tc>
                  <a:txBody>
                    <a:bodyPr/>
                    <a:lstStyle/>
                    <a:p>
                      <a:pPr>
                        <a:lnSpc>
                          <a:spcPct val="115000"/>
                        </a:lnSpc>
                        <a:spcAft>
                          <a:spcPts val="0"/>
                        </a:spcAft>
                      </a:pPr>
                      <a:r>
                        <a:rPr lang="en-GB" sz="1400" dirty="0">
                          <a:effectLst/>
                        </a:rPr>
                        <a:t>the pupil’s indicative test scores are below expected levels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334052442"/>
                  </a:ext>
                </a:extLst>
              </a:tr>
              <a:tr h="1247360">
                <a:tc>
                  <a:txBody>
                    <a:bodyPr/>
                    <a:lstStyle/>
                    <a:p>
                      <a:pPr>
                        <a:lnSpc>
                          <a:spcPct val="115000"/>
                        </a:lnSpc>
                        <a:spcAft>
                          <a:spcPts val="0"/>
                        </a:spcAft>
                      </a:pPr>
                      <a:r>
                        <a:rPr lang="en-GB" sz="1400" dirty="0">
                          <a:effectLst/>
                        </a:rPr>
                        <a:t>the pupil’s attainment in underlying skills which is beginning to interfere with their ability to make appropriate progress e.g. skills in speech and language, literacy and numeracy</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757731379"/>
                  </a:ext>
                </a:extLst>
              </a:tr>
              <a:tr h="822476">
                <a:tc>
                  <a:txBody>
                    <a:bodyPr/>
                    <a:lstStyle/>
                    <a:p>
                      <a:pPr>
                        <a:lnSpc>
                          <a:spcPct val="115000"/>
                        </a:lnSpc>
                        <a:spcAft>
                          <a:spcPts val="0"/>
                        </a:spcAft>
                      </a:pPr>
                      <a:r>
                        <a:rPr lang="en-GB" sz="1400" dirty="0">
                          <a:effectLst/>
                        </a:rPr>
                        <a:t>the pupil’s difficulty in dealing with abstract ideas, generalising from experience, and/or using problem solving skills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4287448932"/>
                  </a:ext>
                </a:extLst>
              </a:tr>
              <a:tr h="866586">
                <a:tc>
                  <a:txBody>
                    <a:bodyPr/>
                    <a:lstStyle/>
                    <a:p>
                      <a:pPr>
                        <a:lnSpc>
                          <a:spcPct val="115000"/>
                        </a:lnSpc>
                        <a:spcAft>
                          <a:spcPts val="0"/>
                        </a:spcAft>
                      </a:pPr>
                      <a:r>
                        <a:rPr lang="en-GB" sz="1400" dirty="0">
                          <a:effectLst/>
                        </a:rPr>
                        <a:t>the pupil’s attitude and/or approach to learning which is restricting access to the curriculum e.g. pupil is demotivated, disorganised or lacks independent learning skills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1819461635"/>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47623389"/>
      </p:ext>
    </p:extLst>
  </p:cSld>
  <p:clrMapOvr>
    <a:masterClrMapping/>
  </p:clrMapOvr>
  <mc:AlternateContent xmlns:mc="http://schemas.openxmlformats.org/markup-compatibility/2006" xmlns:p14="http://schemas.microsoft.com/office/powerpoint/2010/main">
    <mc:Choice Requires="p14">
      <p:transition spd="slow" p14:dur="2000" advTm="49509"/>
    </mc:Choice>
    <mc:Fallback xmlns="">
      <p:transition spd="slow" advTm="4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71549" y="893618"/>
          <a:ext cx="10272713" cy="5465617"/>
        </p:xfrm>
        <a:graphic>
          <a:graphicData uri="http://schemas.openxmlformats.org/drawingml/2006/table">
            <a:tbl>
              <a:tblPr firstRow="1" firstCol="1" bandRow="1">
                <a:tableStyleId>{5C22544A-7EE6-4342-B048-85BDC9FD1C3A}</a:tableStyleId>
              </a:tblPr>
              <a:tblGrid>
                <a:gridCol w="9414112">
                  <a:extLst>
                    <a:ext uri="{9D8B030D-6E8A-4147-A177-3AD203B41FA5}">
                      <a16:colId xmlns:a16="http://schemas.microsoft.com/office/drawing/2014/main" val="3364447519"/>
                    </a:ext>
                  </a:extLst>
                </a:gridCol>
                <a:gridCol w="858601">
                  <a:extLst>
                    <a:ext uri="{9D8B030D-6E8A-4147-A177-3AD203B41FA5}">
                      <a16:colId xmlns:a16="http://schemas.microsoft.com/office/drawing/2014/main" val="103307194"/>
                    </a:ext>
                  </a:extLst>
                </a:gridCol>
              </a:tblGrid>
              <a:tr h="1640849">
                <a:tc gridSpan="2">
                  <a:txBody>
                    <a:bodyPr/>
                    <a:lstStyle/>
                    <a:p>
                      <a:pPr>
                        <a:lnSpc>
                          <a:spcPct val="115000"/>
                        </a:lnSpc>
                        <a:spcAft>
                          <a:spcPts val="0"/>
                        </a:spcAft>
                      </a:pPr>
                      <a:r>
                        <a:rPr lang="en-GB" sz="1400" dirty="0">
                          <a:effectLst/>
                        </a:rPr>
                        <a:t>Social, emotional and mental health </a:t>
                      </a:r>
                    </a:p>
                    <a:p>
                      <a:pPr>
                        <a:lnSpc>
                          <a:spcPct val="115000"/>
                        </a:lnSpc>
                        <a:spcAft>
                          <a:spcPts val="0"/>
                        </a:spcAft>
                      </a:pPr>
                      <a:r>
                        <a:rPr lang="en-GB" sz="1400" dirty="0">
                          <a:effectLst/>
                        </a:rPr>
                        <a:t>There are concerns about…</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hMerge="1">
                  <a:txBody>
                    <a:bodyPr/>
                    <a:lstStyle/>
                    <a:p>
                      <a:endParaRPr lang="en-GB"/>
                    </a:p>
                  </a:txBody>
                  <a:tcPr/>
                </a:tc>
                <a:extLst>
                  <a:ext uri="{0D108BD9-81ED-4DB2-BD59-A6C34878D82A}">
                    <a16:rowId xmlns:a16="http://schemas.microsoft.com/office/drawing/2014/main" val="1434908890"/>
                  </a:ext>
                </a:extLst>
              </a:tr>
              <a:tr h="820425">
                <a:tc>
                  <a:txBody>
                    <a:bodyPr/>
                    <a:lstStyle/>
                    <a:p>
                      <a:pPr>
                        <a:lnSpc>
                          <a:spcPct val="115000"/>
                        </a:lnSpc>
                        <a:spcAft>
                          <a:spcPts val="0"/>
                        </a:spcAft>
                      </a:pPr>
                      <a:r>
                        <a:rPr lang="en-GB" sz="1400" dirty="0">
                          <a:effectLst/>
                        </a:rPr>
                        <a:t>the pupil’s learning behaviour, which is negatively affecting the pupil’s and/or peers’ access to the curriculum</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3914595907"/>
                  </a:ext>
                </a:extLst>
              </a:tr>
              <a:tr h="820425">
                <a:tc>
                  <a:txBody>
                    <a:bodyPr/>
                    <a:lstStyle/>
                    <a:p>
                      <a:pPr>
                        <a:lnSpc>
                          <a:spcPct val="115000"/>
                        </a:lnSpc>
                        <a:spcAft>
                          <a:spcPts val="0"/>
                        </a:spcAft>
                      </a:pPr>
                      <a:r>
                        <a:rPr lang="en-GB" sz="1400" dirty="0">
                          <a:effectLst/>
                        </a:rPr>
                        <a:t>the pupil’s social behaviour, which is negatively affecting the pupil’s and/or peers’ access to the curriculum</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1080314849"/>
                  </a:ext>
                </a:extLst>
              </a:tr>
              <a:tr h="1363493">
                <a:tc>
                  <a:txBody>
                    <a:bodyPr/>
                    <a:lstStyle/>
                    <a:p>
                      <a:pPr>
                        <a:lnSpc>
                          <a:spcPct val="115000"/>
                        </a:lnSpc>
                        <a:spcAft>
                          <a:spcPts val="0"/>
                        </a:spcAft>
                      </a:pPr>
                      <a:r>
                        <a:rPr lang="en-GB" sz="1400" dirty="0">
                          <a:effectLst/>
                        </a:rPr>
                        <a:t>the pupil’s emotional wellbeing or mental health, which is negatively affecting the pupil’s and/or peers’ access to the curriculum</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3981733240"/>
                  </a:ext>
                </a:extLst>
              </a:tr>
              <a:tr h="820425">
                <a:tc>
                  <a:txBody>
                    <a:bodyPr/>
                    <a:lstStyle/>
                    <a:p>
                      <a:pPr>
                        <a:lnSpc>
                          <a:spcPct val="115000"/>
                        </a:lnSpc>
                        <a:spcAft>
                          <a:spcPts val="0"/>
                        </a:spcAft>
                      </a:pPr>
                      <a:r>
                        <a:rPr lang="en-GB" sz="1400" dirty="0">
                          <a:effectLst/>
                        </a:rPr>
                        <a:t>the frequency with which the pupil reaches the limit of normal school sanctions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2356340163"/>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49330733"/>
      </p:ext>
    </p:extLst>
  </p:cSld>
  <p:clrMapOvr>
    <a:masterClrMapping/>
  </p:clrMapOvr>
  <mc:AlternateContent xmlns:mc="http://schemas.openxmlformats.org/markup-compatibility/2006" xmlns:p14="http://schemas.microsoft.com/office/powerpoint/2010/main">
    <mc:Choice Requires="p14">
      <p:transition spd="slow" p14:dur="2000" advTm="75365"/>
    </mc:Choice>
    <mc:Fallback xmlns="">
      <p:transition spd="slow" advTm="7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14413" y="1400175"/>
          <a:ext cx="10458451" cy="4459120"/>
        </p:xfrm>
        <a:graphic>
          <a:graphicData uri="http://schemas.openxmlformats.org/drawingml/2006/table">
            <a:tbl>
              <a:tblPr firstRow="1" firstCol="1" bandRow="1">
                <a:tableStyleId>{5C22544A-7EE6-4342-B048-85BDC9FD1C3A}</a:tableStyleId>
              </a:tblPr>
              <a:tblGrid>
                <a:gridCol w="9772650">
                  <a:extLst>
                    <a:ext uri="{9D8B030D-6E8A-4147-A177-3AD203B41FA5}">
                      <a16:colId xmlns:a16="http://schemas.microsoft.com/office/drawing/2014/main" val="1512262983"/>
                    </a:ext>
                  </a:extLst>
                </a:gridCol>
                <a:gridCol w="685801">
                  <a:extLst>
                    <a:ext uri="{9D8B030D-6E8A-4147-A177-3AD203B41FA5}">
                      <a16:colId xmlns:a16="http://schemas.microsoft.com/office/drawing/2014/main" val="4232911599"/>
                    </a:ext>
                  </a:extLst>
                </a:gridCol>
              </a:tblGrid>
              <a:tr h="463564">
                <a:tc gridSpan="2">
                  <a:txBody>
                    <a:bodyPr/>
                    <a:lstStyle/>
                    <a:p>
                      <a:pPr>
                        <a:lnSpc>
                          <a:spcPct val="115000"/>
                        </a:lnSpc>
                        <a:spcAft>
                          <a:spcPts val="0"/>
                        </a:spcAft>
                      </a:pPr>
                      <a:r>
                        <a:rPr lang="en-GB" sz="1400" dirty="0">
                          <a:effectLst/>
                        </a:rPr>
                        <a:t>Sensory and physical</a:t>
                      </a:r>
                    </a:p>
                    <a:p>
                      <a:pPr>
                        <a:lnSpc>
                          <a:spcPct val="115000"/>
                        </a:lnSpc>
                        <a:spcAft>
                          <a:spcPts val="0"/>
                        </a:spcAft>
                      </a:pPr>
                      <a:r>
                        <a:rPr lang="en-GB" sz="1400" dirty="0">
                          <a:effectLst/>
                        </a:rPr>
                        <a:t>Areas of concern…</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hMerge="1">
                  <a:txBody>
                    <a:bodyPr/>
                    <a:lstStyle/>
                    <a:p>
                      <a:endParaRPr lang="en-GB"/>
                    </a:p>
                  </a:txBody>
                  <a:tcPr/>
                </a:tc>
                <a:extLst>
                  <a:ext uri="{0D108BD9-81ED-4DB2-BD59-A6C34878D82A}">
                    <a16:rowId xmlns:a16="http://schemas.microsoft.com/office/drawing/2014/main" val="2569888596"/>
                  </a:ext>
                </a:extLst>
              </a:tr>
              <a:tr h="942508">
                <a:tc>
                  <a:txBody>
                    <a:bodyPr/>
                    <a:lstStyle/>
                    <a:p>
                      <a:pPr>
                        <a:lnSpc>
                          <a:spcPct val="115000"/>
                        </a:lnSpc>
                        <a:spcAft>
                          <a:spcPts val="0"/>
                        </a:spcAft>
                      </a:pPr>
                      <a:r>
                        <a:rPr lang="en-GB" sz="1400" dirty="0">
                          <a:effectLst/>
                        </a:rPr>
                        <a:t>the pupil presents with having a visual impairment which is affecting their learning and/or access to the curriculum e.g. holds books very closely or at an unusual angle, fails to respond to non-verbal instructions, loses place when reading, skips lines and struggles to find text on a page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3121019183"/>
                  </a:ext>
                </a:extLst>
              </a:tr>
              <a:tr h="703035">
                <a:tc>
                  <a:txBody>
                    <a:bodyPr/>
                    <a:lstStyle/>
                    <a:p>
                      <a:pPr>
                        <a:lnSpc>
                          <a:spcPct val="115000"/>
                        </a:lnSpc>
                        <a:spcAft>
                          <a:spcPts val="0"/>
                        </a:spcAft>
                      </a:pPr>
                      <a:r>
                        <a:rPr lang="en-GB" sz="1400" dirty="0">
                          <a:effectLst/>
                        </a:rPr>
                        <a:t>the pupil present with having a hearing impairment which is affecting their learning and/or access to the curriculum e.g. distractible in class, poor listening skills in a busy environment, asks you to repeat instructions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1403516960"/>
                  </a:ext>
                </a:extLst>
              </a:tr>
              <a:tr h="942508">
                <a:tc>
                  <a:txBody>
                    <a:bodyPr/>
                    <a:lstStyle/>
                    <a:p>
                      <a:pPr>
                        <a:lnSpc>
                          <a:spcPct val="115000"/>
                        </a:lnSpc>
                        <a:spcAft>
                          <a:spcPts val="0"/>
                        </a:spcAft>
                      </a:pPr>
                      <a:r>
                        <a:rPr lang="en-GB" sz="1400" dirty="0">
                          <a:effectLst/>
                        </a:rPr>
                        <a:t>the pupil presents with poor speech intelligibility, difficulty with recognising and responding to phonics, chooses to either avoid attention or is over demanding, limited vocabulary both receptive and expressive, immature grammatical structures in spoken language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1813685390"/>
                  </a:ext>
                </a:extLst>
              </a:tr>
              <a:tr h="703035">
                <a:tc>
                  <a:txBody>
                    <a:bodyPr/>
                    <a:lstStyle/>
                    <a:p>
                      <a:pPr>
                        <a:lnSpc>
                          <a:spcPct val="115000"/>
                        </a:lnSpc>
                        <a:spcAft>
                          <a:spcPts val="0"/>
                        </a:spcAft>
                      </a:pPr>
                      <a:r>
                        <a:rPr lang="en-GB" sz="1400" dirty="0">
                          <a:effectLst/>
                        </a:rPr>
                        <a:t>the pupil presents with having a multi-sensory need which is affecting their learning and/or access to the curriculum e.g. have a dual sensory loss where both vision and hearing are recued</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4134095768"/>
                  </a:ext>
                </a:extLst>
              </a:tr>
              <a:tr h="463564">
                <a:tc>
                  <a:txBody>
                    <a:bodyPr/>
                    <a:lstStyle/>
                    <a:p>
                      <a:pPr>
                        <a:lnSpc>
                          <a:spcPct val="115000"/>
                        </a:lnSpc>
                        <a:spcAft>
                          <a:spcPts val="0"/>
                        </a:spcAft>
                      </a:pPr>
                      <a:r>
                        <a:rPr lang="en-GB" sz="1400" dirty="0">
                          <a:effectLst/>
                        </a:rPr>
                        <a:t>the pupil’s physical skills/needs are affecting their learning and/or access to the curriculum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1373210564"/>
                  </a:ext>
                </a:extLst>
              </a:tr>
              <a:tr h="224091">
                <a:tc>
                  <a:txBody>
                    <a:bodyPr/>
                    <a:lstStyle/>
                    <a:p>
                      <a:pPr>
                        <a:lnSpc>
                          <a:spcPct val="115000"/>
                        </a:lnSpc>
                        <a:spcAft>
                          <a:spcPts val="0"/>
                        </a:spcAft>
                      </a:pPr>
                      <a:r>
                        <a:rPr lang="en-GB" sz="1400" dirty="0">
                          <a:effectLst/>
                        </a:rPr>
                        <a:t>the pupil’s medical needs are affecting their learning and/or access to the curriculum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260" marR="48260" marT="0" marB="0"/>
                </a:tc>
                <a:extLst>
                  <a:ext uri="{0D108BD9-81ED-4DB2-BD59-A6C34878D82A}">
                    <a16:rowId xmlns:a16="http://schemas.microsoft.com/office/drawing/2014/main" val="1474816079"/>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24551895"/>
      </p:ext>
    </p:extLst>
  </p:cSld>
  <p:clrMapOvr>
    <a:masterClrMapping/>
  </p:clrMapOvr>
  <mc:AlternateContent xmlns:mc="http://schemas.openxmlformats.org/markup-compatibility/2006" xmlns:p14="http://schemas.microsoft.com/office/powerpoint/2010/main">
    <mc:Choice Requires="p14">
      <p:transition spd="slow" p14:dur="2000" advTm="53316"/>
    </mc:Choice>
    <mc:Fallback xmlns="">
      <p:transition spd="slow" advTm="5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79419" y="1790800"/>
          <a:ext cx="9185563" cy="4677444"/>
        </p:xfrm>
        <a:graphic>
          <a:graphicData uri="http://schemas.openxmlformats.org/drawingml/2006/table">
            <a:tbl>
              <a:tblPr firstRow="1" firstCol="1" bandRow="1"/>
              <a:tblGrid>
                <a:gridCol w="4926545">
                  <a:extLst>
                    <a:ext uri="{9D8B030D-6E8A-4147-A177-3AD203B41FA5}">
                      <a16:colId xmlns:a16="http://schemas.microsoft.com/office/drawing/2014/main" val="583647919"/>
                    </a:ext>
                  </a:extLst>
                </a:gridCol>
                <a:gridCol w="1333176">
                  <a:extLst>
                    <a:ext uri="{9D8B030D-6E8A-4147-A177-3AD203B41FA5}">
                      <a16:colId xmlns:a16="http://schemas.microsoft.com/office/drawing/2014/main" val="3160417914"/>
                    </a:ext>
                  </a:extLst>
                </a:gridCol>
                <a:gridCol w="1332236">
                  <a:extLst>
                    <a:ext uri="{9D8B030D-6E8A-4147-A177-3AD203B41FA5}">
                      <a16:colId xmlns:a16="http://schemas.microsoft.com/office/drawing/2014/main" val="1563034075"/>
                    </a:ext>
                  </a:extLst>
                </a:gridCol>
                <a:gridCol w="1593606">
                  <a:extLst>
                    <a:ext uri="{9D8B030D-6E8A-4147-A177-3AD203B41FA5}">
                      <a16:colId xmlns:a16="http://schemas.microsoft.com/office/drawing/2014/main" val="3026519673"/>
                    </a:ext>
                  </a:extLst>
                </a:gridCol>
              </a:tblGrid>
              <a:tr h="511366">
                <a:tc>
                  <a:txBody>
                    <a:bodyPr/>
                    <a:lstStyle/>
                    <a:p>
                      <a:pPr>
                        <a:lnSpc>
                          <a:spcPct val="11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Yes/No</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Date</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Review Date</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87608"/>
                  </a:ext>
                </a:extLst>
              </a:tr>
              <a:tr h="551201">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Quality first teaching advice given</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3866609"/>
                  </a:ext>
                </a:extLst>
              </a:tr>
              <a:tr h="767049">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Add to the on watch list and monitor for up to 2 terms + add to provision map</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328760"/>
                  </a:ext>
                </a:extLst>
              </a:tr>
              <a:tr h="393715">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Arrange meeting with parents</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53872"/>
                  </a:ext>
                </a:extLst>
              </a:tr>
              <a:tr h="393715">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Add to SEND register + add to provision map</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770952"/>
                  </a:ext>
                </a:extLst>
              </a:tr>
              <a:tr h="393715">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Make EP referral</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1874135"/>
                  </a:ext>
                </a:extLst>
              </a:tr>
              <a:tr h="393715">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Make S&amp;L referral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8270"/>
                  </a:ext>
                </a:extLst>
              </a:tr>
              <a:tr h="393715">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Make Nurse referral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404653"/>
                  </a:ext>
                </a:extLst>
              </a:tr>
              <a:tr h="767049">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Other referrals</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569940"/>
                  </a:ext>
                </a:extLst>
              </a:tr>
            </a:tbl>
          </a:graphicData>
        </a:graphic>
      </p:graphicFrame>
      <p:sp>
        <p:nvSpPr>
          <p:cNvPr id="5" name="Rectangle 1"/>
          <p:cNvSpPr>
            <a:spLocks noChangeArrowheads="1"/>
          </p:cNvSpPr>
          <p:nvPr/>
        </p:nvSpPr>
        <p:spPr bwMode="auto">
          <a:xfrm>
            <a:off x="1113139" y="-389910"/>
            <a:ext cx="109568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rPr>
              <a:t>Once the teacher has completed the referral form the SENDCo will observe the child and carry out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rPr>
              <a:t>necessary assessment.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rPr>
              <a:t>Possible actions the SENDCo may take as part of the initial assessment process are:</a:t>
            </a:r>
            <a:endParaRPr kumimoji="0" lang="en-GB" altLang="en-US" sz="18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7" name="Rectangle 6"/>
          <p:cNvSpPr/>
          <p:nvPr/>
        </p:nvSpPr>
        <p:spPr>
          <a:xfrm>
            <a:off x="1579419" y="6093556"/>
            <a:ext cx="805029" cy="41088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0431965"/>
      </p:ext>
    </p:extLst>
  </p:cSld>
  <p:clrMapOvr>
    <a:masterClrMapping/>
  </p:clrMapOvr>
  <mc:AlternateContent xmlns:mc="http://schemas.openxmlformats.org/markup-compatibility/2006" xmlns:p14="http://schemas.microsoft.com/office/powerpoint/2010/main">
    <mc:Choice Requires="p14">
      <p:transition spd="slow" p14:dur="2000" advTm="71169"/>
    </mc:Choice>
    <mc:Fallback xmlns="">
      <p:transition spd="slow" advTm="7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97278" y="457198"/>
          <a:ext cx="10256527" cy="5247946"/>
        </p:xfrm>
        <a:graphic>
          <a:graphicData uri="http://schemas.openxmlformats.org/drawingml/2006/table">
            <a:tbl>
              <a:tblPr firstRow="1" firstCol="1" bandRow="1">
                <a:tableStyleId>{5C22544A-7EE6-4342-B048-85BDC9FD1C3A}</a:tableStyleId>
              </a:tblPr>
              <a:tblGrid>
                <a:gridCol w="1917385">
                  <a:extLst>
                    <a:ext uri="{9D8B030D-6E8A-4147-A177-3AD203B41FA5}">
                      <a16:colId xmlns:a16="http://schemas.microsoft.com/office/drawing/2014/main" val="1427095533"/>
                    </a:ext>
                  </a:extLst>
                </a:gridCol>
                <a:gridCol w="2343150">
                  <a:extLst>
                    <a:ext uri="{9D8B030D-6E8A-4147-A177-3AD203B41FA5}">
                      <a16:colId xmlns:a16="http://schemas.microsoft.com/office/drawing/2014/main" val="941696123"/>
                    </a:ext>
                  </a:extLst>
                </a:gridCol>
                <a:gridCol w="2614613">
                  <a:extLst>
                    <a:ext uri="{9D8B030D-6E8A-4147-A177-3AD203B41FA5}">
                      <a16:colId xmlns:a16="http://schemas.microsoft.com/office/drawing/2014/main" val="1240707285"/>
                    </a:ext>
                  </a:extLst>
                </a:gridCol>
                <a:gridCol w="3381379">
                  <a:extLst>
                    <a:ext uri="{9D8B030D-6E8A-4147-A177-3AD203B41FA5}">
                      <a16:colId xmlns:a16="http://schemas.microsoft.com/office/drawing/2014/main" val="3740810499"/>
                    </a:ext>
                  </a:extLst>
                </a:gridCol>
              </a:tblGrid>
              <a:tr h="642940">
                <a:tc>
                  <a:txBody>
                    <a:bodyPr/>
                    <a:lstStyle/>
                    <a:p>
                      <a:pPr algn="ctr">
                        <a:lnSpc>
                          <a:spcPct val="107000"/>
                        </a:lnSpc>
                        <a:spcAft>
                          <a:spcPts val="800"/>
                        </a:spcAft>
                      </a:pPr>
                      <a:r>
                        <a:rPr lang="en-GB" sz="1100" dirty="0">
                          <a:effectLst/>
                        </a:rPr>
                        <a:t>A child will be added to the SEN register if they have:</a:t>
                      </a:r>
                    </a:p>
                    <a:p>
                      <a:pPr algn="ctr">
                        <a:lnSpc>
                          <a:spcPct val="107000"/>
                        </a:lnSpc>
                        <a:spcAft>
                          <a:spcPts val="800"/>
                        </a:spcAft>
                      </a:pPr>
                      <a:r>
                        <a:rPr lang="en-GB" sz="1100" dirty="0">
                          <a:effectLst/>
                          <a:sym typeface="Wingdings" panose="05000000000000000000" pitchFamily="2" charset="2"/>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a:txBody>
                    <a:bodyPr/>
                    <a:lstStyle/>
                    <a:p>
                      <a:pPr marL="342900" lvl="0" indent="-342900" algn="ctr">
                        <a:lnSpc>
                          <a:spcPct val="107000"/>
                        </a:lnSpc>
                        <a:spcAft>
                          <a:spcPts val="0"/>
                        </a:spcAft>
                        <a:buFont typeface="+mj-lt"/>
                        <a:buAutoNum type="arabicPeriod"/>
                      </a:pPr>
                      <a:r>
                        <a:rPr lang="en-GB" sz="1100" dirty="0">
                          <a:effectLst/>
                        </a:rPr>
                        <a:t>A multiagency SEN diagnosis or involvement.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a:txBody>
                    <a:bodyPr/>
                    <a:lstStyle/>
                    <a:p>
                      <a:pPr marL="0" lvl="0" indent="0" algn="ctr">
                        <a:lnSpc>
                          <a:spcPct val="107000"/>
                        </a:lnSpc>
                        <a:spcAft>
                          <a:spcPts val="800"/>
                        </a:spcAft>
                        <a:buFont typeface="+mj-lt"/>
                        <a:buNone/>
                      </a:pPr>
                      <a:r>
                        <a:rPr lang="en-GB" sz="1100" dirty="0">
                          <a:effectLst/>
                        </a:rPr>
                        <a:t>2. A physical condition  requiring additional support/ adaptation.</a:t>
                      </a:r>
                      <a:endParaRPr lang="en-GB" sz="1100" dirty="0">
                        <a:effectLst/>
                        <a:latin typeface="Calibri" panose="020F0502020204030204" pitchFamily="34" charset="0"/>
                        <a:cs typeface="Times New Roman" panose="02020603050405020304" pitchFamily="18" charset="0"/>
                      </a:endParaRPr>
                    </a:p>
                  </a:txBody>
                  <a:tcPr marL="53914" marR="53914" marT="0" marB="0"/>
                </a:tc>
                <a:tc>
                  <a:txBody>
                    <a:bodyPr/>
                    <a:lstStyle/>
                    <a:p>
                      <a:pPr algn="ctr">
                        <a:lnSpc>
                          <a:spcPct val="107000"/>
                        </a:lnSpc>
                        <a:spcAft>
                          <a:spcPts val="0"/>
                        </a:spcAft>
                      </a:pPr>
                      <a:r>
                        <a:rPr lang="en-GB" sz="1100" dirty="0">
                          <a:solidFill>
                            <a:schemeClr val="accent2">
                              <a:lumMod val="75000"/>
                            </a:schemeClr>
                          </a:solidFill>
                          <a:effectLst/>
                        </a:rPr>
                        <a:t>3. Had at least 2 terms of additional targeted school support  in addition to universal provision &amp; not made appropriate progress</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1923728979"/>
                  </a:ext>
                </a:extLst>
              </a:tr>
              <a:tr h="441484">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a:txBody>
                    <a:bodyPr/>
                    <a:lstStyle/>
                    <a:p>
                      <a:pPr marL="457200" algn="ct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a:txBody>
                    <a:bodyPr/>
                    <a:lstStyle/>
                    <a:p>
                      <a:pPr marL="457200" algn="ctr">
                        <a:spcAft>
                          <a:spcPts val="0"/>
                        </a:spcAft>
                      </a:pPr>
                      <a:r>
                        <a:rPr lang="en-GB" sz="1100" dirty="0">
                          <a:effectLst/>
                        </a:rPr>
                        <a:t> </a:t>
                      </a:r>
                      <a:endParaRPr lang="en-GB" sz="1100" dirty="0">
                        <a:effectLst/>
                        <a:latin typeface="Calibri" panose="020F0502020204030204" pitchFamily="34" charset="0"/>
                        <a:cs typeface="Times New Roman" panose="02020603050405020304" pitchFamily="18" charset="0"/>
                      </a:endParaRPr>
                    </a:p>
                  </a:txBody>
                  <a:tcPr marL="53914" marR="53914" marT="0" marB="0"/>
                </a:tc>
                <a:tc>
                  <a:txBody>
                    <a:bodyPr/>
                    <a:lstStyle/>
                    <a:p>
                      <a:pPr algn="ctr">
                        <a:lnSpc>
                          <a:spcPct val="107000"/>
                        </a:lnSpc>
                        <a:spcAft>
                          <a:spcPts val="0"/>
                        </a:spcAft>
                      </a:pPr>
                      <a:r>
                        <a:rPr lang="en-GB" sz="1100" dirty="0">
                          <a:solidFill>
                            <a:schemeClr val="accent2">
                              <a:lumMod val="75000"/>
                            </a:schemeClr>
                          </a:solidFill>
                          <a:effectLst/>
                        </a:rPr>
                        <a:t> </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2899761504"/>
                  </a:ext>
                </a:extLst>
              </a:tr>
              <a:tr h="793181">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gridSpan="2">
                  <a:txBody>
                    <a:bodyPr/>
                    <a:lstStyle/>
                    <a:p>
                      <a:pPr algn="ctr">
                        <a:lnSpc>
                          <a:spcPct val="107000"/>
                        </a:lnSpc>
                        <a:spcAft>
                          <a:spcPts val="0"/>
                        </a:spcAft>
                      </a:pPr>
                      <a:r>
                        <a:rPr lang="en-GB" sz="1100" dirty="0">
                          <a:effectLst/>
                        </a:rPr>
                        <a:t>If the child falls under category 1 or 2, the steps will be as follows:</a:t>
                      </a:r>
                    </a:p>
                    <a:p>
                      <a:pPr algn="ctr">
                        <a:lnSpc>
                          <a:spcPct val="107000"/>
                        </a:lnSpc>
                        <a:spcAft>
                          <a:spcPts val="0"/>
                        </a:spcAft>
                      </a:pPr>
                      <a:r>
                        <a:rPr lang="en-GB" sz="1100" dirty="0">
                          <a:effectLst/>
                          <a:sym typeface="Wingdings" panose="05000000000000000000" pitchFamily="2" charset="2"/>
                        </a:rPr>
                        <a:t></a:t>
                      </a:r>
                      <a:endParaRPr lang="en-GB" sz="1100" dirty="0">
                        <a:effectLst/>
                      </a:endParaRPr>
                    </a:p>
                    <a:p>
                      <a:pPr algn="ct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hMerge="1">
                  <a:txBody>
                    <a:bodyPr/>
                    <a:lstStyle/>
                    <a:p>
                      <a:endParaRPr lang="en-GB"/>
                    </a:p>
                  </a:txBody>
                  <a:tcPr/>
                </a:tc>
                <a:tc>
                  <a:txBody>
                    <a:bodyPr/>
                    <a:lstStyle/>
                    <a:p>
                      <a:pPr algn="ctr">
                        <a:lnSpc>
                          <a:spcPct val="107000"/>
                        </a:lnSpc>
                        <a:spcAft>
                          <a:spcPts val="0"/>
                        </a:spcAft>
                      </a:pPr>
                      <a:r>
                        <a:rPr lang="en-GB" sz="1100" dirty="0">
                          <a:solidFill>
                            <a:schemeClr val="accent2">
                              <a:lumMod val="75000"/>
                            </a:schemeClr>
                          </a:solidFill>
                          <a:effectLst/>
                        </a:rPr>
                        <a:t>If a child falls under category 3, the steps will have been as follows:</a:t>
                      </a:r>
                    </a:p>
                    <a:p>
                      <a:pPr algn="ctr">
                        <a:lnSpc>
                          <a:spcPct val="107000"/>
                        </a:lnSpc>
                        <a:spcAft>
                          <a:spcPts val="0"/>
                        </a:spcAft>
                      </a:pPr>
                      <a:r>
                        <a:rPr lang="en-GB" sz="1100" dirty="0">
                          <a:solidFill>
                            <a:schemeClr val="accent2">
                              <a:lumMod val="75000"/>
                            </a:schemeClr>
                          </a:solidFill>
                          <a:effectLst/>
                          <a:sym typeface="Wingdings" panose="05000000000000000000" pitchFamily="2" charset="2"/>
                        </a:rPr>
                        <a:t></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3263372066"/>
                  </a:ext>
                </a:extLst>
              </a:tr>
              <a:tr h="818303">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gridSpan="2">
                  <a:txBody>
                    <a:bodyPr/>
                    <a:lstStyle/>
                    <a:p>
                      <a:pPr marL="342900" lvl="0" indent="-342900" algn="ctr">
                        <a:lnSpc>
                          <a:spcPct val="107000"/>
                        </a:lnSpc>
                        <a:spcAft>
                          <a:spcPts val="800"/>
                        </a:spcAft>
                        <a:buFont typeface="+mj-lt"/>
                        <a:buAutoNum type="alphaUcPeriod"/>
                      </a:pPr>
                      <a:r>
                        <a:rPr lang="en-GB" sz="1100" dirty="0">
                          <a:effectLst/>
                        </a:rPr>
                        <a:t>Child will be added straight to the SEN register &amp; parents consulted</a:t>
                      </a:r>
                    </a:p>
                    <a:p>
                      <a:pPr marL="637540" algn="ct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hMerge="1">
                  <a:txBody>
                    <a:bodyPr/>
                    <a:lstStyle/>
                    <a:p>
                      <a:endParaRPr lang="en-GB"/>
                    </a:p>
                  </a:txBody>
                  <a:tcPr/>
                </a:tc>
                <a:tc>
                  <a:txBody>
                    <a:bodyPr/>
                    <a:lstStyle/>
                    <a:p>
                      <a:pPr algn="ctr">
                        <a:lnSpc>
                          <a:spcPct val="107000"/>
                        </a:lnSpc>
                        <a:spcAft>
                          <a:spcPts val="0"/>
                        </a:spcAft>
                      </a:pPr>
                      <a:r>
                        <a:rPr lang="en-GB" sz="1100" dirty="0">
                          <a:solidFill>
                            <a:schemeClr val="accent2">
                              <a:lumMod val="75000"/>
                            </a:schemeClr>
                          </a:solidFill>
                          <a:effectLst/>
                        </a:rPr>
                        <a:t>i. Child will be deemed a cause for concern by the class teacher through INITIAL SEN Referral Form process &amp;  added to “On Watch” List (start date recorded &amp; monitored by SENDCo)</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1623219671"/>
                  </a:ext>
                </a:extLst>
              </a:tr>
              <a:tr h="915431">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gridSpan="2">
                  <a:txBody>
                    <a:bodyPr/>
                    <a:lstStyle/>
                    <a:p>
                      <a:pPr marL="0" lvl="0" indent="0" algn="ctr">
                        <a:lnSpc>
                          <a:spcPct val="107000"/>
                        </a:lnSpc>
                        <a:spcAft>
                          <a:spcPts val="800"/>
                        </a:spcAft>
                        <a:buFont typeface="+mj-lt"/>
                        <a:buNone/>
                      </a:pPr>
                      <a:r>
                        <a:rPr lang="en-GB" sz="1100" dirty="0">
                          <a:effectLst/>
                        </a:rPr>
                        <a:t>B. SEN adjustments &amp; adaptations necessary to access QFT recorded on a class provision map (termly updated &amp; reviewed).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hMerge="1">
                  <a:txBody>
                    <a:bodyPr/>
                    <a:lstStyle/>
                    <a:p>
                      <a:endParaRPr lang="en-GB"/>
                    </a:p>
                  </a:txBody>
                  <a:tcPr/>
                </a:tc>
                <a:tc>
                  <a:txBody>
                    <a:bodyPr/>
                    <a:lstStyle/>
                    <a:p>
                      <a:pPr algn="ctr">
                        <a:lnSpc>
                          <a:spcPct val="107000"/>
                        </a:lnSpc>
                        <a:spcAft>
                          <a:spcPts val="800"/>
                        </a:spcAft>
                      </a:pPr>
                      <a:r>
                        <a:rPr lang="en-GB" sz="1100" dirty="0">
                          <a:solidFill>
                            <a:schemeClr val="accent2">
                              <a:lumMod val="75000"/>
                            </a:schemeClr>
                          </a:solidFill>
                          <a:effectLst/>
                        </a:rPr>
                        <a:t>ii. SEN adjustments &amp; adaptations necessary to access QFT will be recorded on a class provision map (termly updated &amp; reviewed).</a:t>
                      </a:r>
                    </a:p>
                    <a:p>
                      <a:pPr algn="ctr">
                        <a:lnSpc>
                          <a:spcPct val="107000"/>
                        </a:lnSpc>
                        <a:spcAft>
                          <a:spcPts val="0"/>
                        </a:spcAft>
                      </a:pPr>
                      <a:r>
                        <a:rPr lang="en-GB" sz="1100" dirty="0">
                          <a:solidFill>
                            <a:schemeClr val="accent2">
                              <a:lumMod val="75000"/>
                            </a:schemeClr>
                          </a:solidFill>
                          <a:effectLst/>
                        </a:rPr>
                        <a:t> </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3511164321"/>
                  </a:ext>
                </a:extLst>
              </a:tr>
              <a:tr h="327321">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gridSpan="2">
                  <a:txBody>
                    <a:bodyPr/>
                    <a:lstStyle/>
                    <a:p>
                      <a:pPr marL="0" lvl="0" indent="0" algn="ctr">
                        <a:lnSpc>
                          <a:spcPct val="107000"/>
                        </a:lnSpc>
                        <a:spcAft>
                          <a:spcPts val="800"/>
                        </a:spcAft>
                        <a:buFont typeface="+mj-lt"/>
                        <a:buNone/>
                      </a:pPr>
                      <a:r>
                        <a:rPr lang="en-GB" sz="1100" dirty="0">
                          <a:effectLst/>
                        </a:rPr>
                        <a:t>C. If appropriate, this could act as evidence for an EHCP application.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hMerge="1">
                  <a:txBody>
                    <a:bodyPr/>
                    <a:lstStyle/>
                    <a:p>
                      <a:endParaRPr lang="en-GB"/>
                    </a:p>
                  </a:txBody>
                  <a:tcPr/>
                </a:tc>
                <a:tc>
                  <a:txBody>
                    <a:bodyPr/>
                    <a:lstStyle/>
                    <a:p>
                      <a:pPr algn="ctr">
                        <a:lnSpc>
                          <a:spcPct val="107000"/>
                        </a:lnSpc>
                        <a:spcAft>
                          <a:spcPts val="800"/>
                        </a:spcAft>
                      </a:pPr>
                      <a:r>
                        <a:rPr lang="en-GB" sz="1100" dirty="0">
                          <a:solidFill>
                            <a:schemeClr val="accent2">
                              <a:lumMod val="75000"/>
                            </a:schemeClr>
                          </a:solidFill>
                          <a:effectLst/>
                        </a:rPr>
                        <a:t>iii. Parents will be verbally informed of steps i &amp; ii.</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1294991480"/>
                  </a:ext>
                </a:extLst>
              </a:tr>
              <a:tr h="818303">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gridSpan="2">
                  <a:txBody>
                    <a:bodyPr/>
                    <a:lstStyle/>
                    <a:p>
                      <a:pPr marL="0" lvl="0" indent="0" algn="ctr">
                        <a:lnSpc>
                          <a:spcPct val="107000"/>
                        </a:lnSpc>
                        <a:spcAft>
                          <a:spcPts val="0"/>
                        </a:spcAft>
                        <a:buFont typeface="+mj-lt"/>
                        <a:buNone/>
                      </a:pPr>
                      <a:r>
                        <a:rPr lang="en-GB" sz="1100" dirty="0">
                          <a:effectLst/>
                        </a:rPr>
                        <a:t>D. TAF meetings could be initiated to support the child/family &amp; co-ordinate the multi-agency involvement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hMerge="1">
                  <a:txBody>
                    <a:bodyPr/>
                    <a:lstStyle/>
                    <a:p>
                      <a:endParaRPr lang="en-GB"/>
                    </a:p>
                  </a:txBody>
                  <a:tcPr/>
                </a:tc>
                <a:tc>
                  <a:txBody>
                    <a:bodyPr/>
                    <a:lstStyle/>
                    <a:p>
                      <a:pPr algn="ctr">
                        <a:lnSpc>
                          <a:spcPct val="107000"/>
                        </a:lnSpc>
                        <a:spcAft>
                          <a:spcPts val="0"/>
                        </a:spcAft>
                      </a:pPr>
                      <a:r>
                        <a:rPr lang="en-GB" sz="1100" dirty="0">
                          <a:solidFill>
                            <a:schemeClr val="accent2">
                              <a:lumMod val="75000"/>
                            </a:schemeClr>
                          </a:solidFill>
                          <a:effectLst/>
                        </a:rPr>
                        <a:t>iv.If despite at least 2 terms of intervention the child has significantly greater difficulty than peers they are added to SEN register &amp; parents are informed</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319545282"/>
                  </a:ext>
                </a:extLst>
              </a:tr>
              <a:tr h="490983">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gridSpan="2">
                  <a:txBody>
                    <a:bodyPr/>
                    <a:lstStyle/>
                    <a:p>
                      <a:pPr algn="ct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tc hMerge="1">
                  <a:txBody>
                    <a:bodyPr/>
                    <a:lstStyle/>
                    <a:p>
                      <a:endParaRPr lang="en-GB"/>
                    </a:p>
                  </a:txBody>
                  <a:tcPr/>
                </a:tc>
                <a:tc>
                  <a:txBody>
                    <a:bodyPr/>
                    <a:lstStyle/>
                    <a:p>
                      <a:pPr algn="ctr">
                        <a:lnSpc>
                          <a:spcPct val="107000"/>
                        </a:lnSpc>
                        <a:spcAft>
                          <a:spcPts val="0"/>
                        </a:spcAft>
                      </a:pPr>
                      <a:r>
                        <a:rPr lang="en-GB" sz="1100" dirty="0">
                          <a:solidFill>
                            <a:schemeClr val="accent2">
                              <a:lumMod val="75000"/>
                            </a:schemeClr>
                          </a:solidFill>
                          <a:effectLst/>
                        </a:rPr>
                        <a:t>v.If progress is still slow, the SENDCo may make a referral to a specialist with parental consent.</a:t>
                      </a:r>
                      <a:endParaRPr lang="en-GB" sz="1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14" marR="53914" marT="0" marB="0"/>
                </a:tc>
                <a:extLst>
                  <a:ext uri="{0D108BD9-81ED-4DB2-BD59-A6C34878D82A}">
                    <a16:rowId xmlns:a16="http://schemas.microsoft.com/office/drawing/2014/main" val="3568353700"/>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097278" y="5847633"/>
            <a:ext cx="9846946" cy="5415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KEY:  EHCP – Education, Health, Care Plan, QFT – Quality First Teaching, SEN-Special Educational Needs, SENDCO - Special Educational Needs &amp; Disability Co-ordinator, TAF – Team around the Family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1125347"/>
      </p:ext>
    </p:extLst>
  </p:cSld>
  <p:clrMapOvr>
    <a:masterClrMapping/>
  </p:clrMapOvr>
  <mc:AlternateContent xmlns:mc="http://schemas.openxmlformats.org/markup-compatibility/2006" xmlns:p14="http://schemas.microsoft.com/office/powerpoint/2010/main">
    <mc:Choice Requires="p14">
      <p:transition spd="slow" p14:dur="2000" advTm="63402"/>
    </mc:Choice>
    <mc:Fallback xmlns="">
      <p:transition spd="slow" advTm="6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B0F0"/>
                </a:solidFill>
              </a:rPr>
              <a:t>Class Provision Map</a:t>
            </a:r>
          </a:p>
        </p:txBody>
      </p:sp>
      <p:sp>
        <p:nvSpPr>
          <p:cNvPr id="3" name="Content Placeholder 2"/>
          <p:cNvSpPr>
            <a:spLocks noGrp="1"/>
          </p:cNvSpPr>
          <p:nvPr>
            <p:ph idx="1"/>
          </p:nvPr>
        </p:nvSpPr>
        <p:spPr/>
        <p:txBody>
          <a:bodyPr>
            <a:normAutofit fontScale="92500" lnSpcReduction="20000"/>
          </a:bodyPr>
          <a:lstStyle/>
          <a:p>
            <a:r>
              <a:rPr lang="en-GB" dirty="0"/>
              <a:t>If the child is on the ‘on watch list’ or SEND register they will be added to the class provision map.  This helps the teacher to record the additional support and intervention needed for individuals in their class.  </a:t>
            </a:r>
          </a:p>
          <a:p>
            <a:r>
              <a:rPr lang="en-GB" dirty="0"/>
              <a:t>Included on the class provision map are: The barriers for learning; target/desired outcome; intervention/provision; organisation and frequency; assessment information of where the child is at the start of the intervention and assessment information at the end of the intervention to evaluate progress and the next steps.</a:t>
            </a:r>
          </a:p>
          <a:p>
            <a:r>
              <a:rPr lang="en-GB" dirty="0"/>
              <a:t>These provision maps are updated and evaluated in October, February and June.  The targets for individuals will be shared with parents at parent consultation meetings, or on request.</a:t>
            </a:r>
          </a:p>
          <a:p>
            <a:r>
              <a:rPr lang="en-GB" dirty="0"/>
              <a:t>Specialist advice from outside professionals (if involved) will also be added to the provision map.</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1541357"/>
      </p:ext>
    </p:extLst>
  </p:cSld>
  <p:clrMapOvr>
    <a:masterClrMapping/>
  </p:clrMapOvr>
  <mc:AlternateContent xmlns:mc="http://schemas.openxmlformats.org/markup-compatibility/2006" xmlns:p14="http://schemas.microsoft.com/office/powerpoint/2010/main">
    <mc:Choice Requires="p14">
      <p:transition spd="slow" p14:dur="2000" advTm="160418"/>
    </mc:Choice>
    <mc:Fallback xmlns="">
      <p:transition spd="slow" advTm="16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vision map autumn 2 2023-2024  Reception amended 2 [Read-Only] - Word"/>
          <p:cNvPicPr>
            <a:picLocks noChangeAspect="1"/>
          </p:cNvPicPr>
          <p:nvPr/>
        </p:nvPicPr>
        <p:blipFill rotWithShape="1">
          <a:blip r:embed="rId5">
            <a:extLst>
              <a:ext uri="{28A0092B-C50C-407E-A947-70E740481C1C}">
                <a14:useLocalDpi xmlns:a14="http://schemas.microsoft.com/office/drawing/2010/main" val="0"/>
              </a:ext>
            </a:extLst>
          </a:blip>
          <a:srcRect t="11474" b="3650"/>
          <a:stretch/>
        </p:blipFill>
        <p:spPr>
          <a:xfrm>
            <a:off x="0" y="154743"/>
            <a:ext cx="12192000" cy="627419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75801123"/>
      </p:ext>
    </p:extLst>
  </p:cSld>
  <p:clrMapOvr>
    <a:masterClrMapping/>
  </p:clrMapOvr>
  <mc:AlternateContent xmlns:mc="http://schemas.openxmlformats.org/markup-compatibility/2006" xmlns:p14="http://schemas.microsoft.com/office/powerpoint/2010/main">
    <mc:Choice Requires="p14">
      <p:transition spd="slow" p14:dur="2000" advTm="114167"/>
    </mc:Choice>
    <mc:Fallback xmlns="">
      <p:transition spd="slow" advTm="11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pic>
        <p:nvPicPr>
          <p:cNvPr id="2" name="Picture 1" descr="anonymous provision map - Word"/>
          <p:cNvPicPr>
            <a:picLocks noChangeAspect="1"/>
          </p:cNvPicPr>
          <p:nvPr/>
        </p:nvPicPr>
        <p:blipFill rotWithShape="1">
          <a:blip r:embed="rId5">
            <a:extLst>
              <a:ext uri="{28A0092B-C50C-407E-A947-70E740481C1C}">
                <a14:useLocalDpi xmlns:a14="http://schemas.microsoft.com/office/drawing/2010/main" val="0"/>
              </a:ext>
            </a:extLst>
          </a:blip>
          <a:srcRect l="6230" t="11871" r="8615" b="59531"/>
          <a:stretch/>
        </p:blipFill>
        <p:spPr>
          <a:xfrm>
            <a:off x="562708" y="1378634"/>
            <a:ext cx="11437034" cy="422030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39225981"/>
      </p:ext>
    </p:extLst>
  </p:cSld>
  <p:clrMapOvr>
    <a:masterClrMapping/>
  </p:clrMapOvr>
  <mc:AlternateContent xmlns:mc="http://schemas.openxmlformats.org/markup-compatibility/2006" xmlns:p14="http://schemas.microsoft.com/office/powerpoint/2010/main">
    <mc:Choice Requires="p14">
      <p:transition spd="slow" p14:dur="2000" advTm="49671"/>
    </mc:Choice>
    <mc:Fallback xmlns="">
      <p:transition spd="slow" advTm="4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pic>
        <p:nvPicPr>
          <p:cNvPr id="2" name="Picture 1" descr="anonymous provision map - Word"/>
          <p:cNvPicPr>
            <a:picLocks noChangeAspect="1"/>
          </p:cNvPicPr>
          <p:nvPr/>
        </p:nvPicPr>
        <p:blipFill rotWithShape="1">
          <a:blip r:embed="rId5">
            <a:extLst>
              <a:ext uri="{28A0092B-C50C-407E-A947-70E740481C1C}">
                <a14:useLocalDpi xmlns:a14="http://schemas.microsoft.com/office/drawing/2010/main" val="0"/>
              </a:ext>
            </a:extLst>
          </a:blip>
          <a:srcRect t="45949" b="4080"/>
          <a:stretch/>
        </p:blipFill>
        <p:spPr>
          <a:xfrm>
            <a:off x="365760" y="633047"/>
            <a:ext cx="11437034" cy="54864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2997160"/>
      </p:ext>
    </p:extLst>
  </p:cSld>
  <p:clrMapOvr>
    <a:masterClrMapping/>
  </p:clrMapOvr>
  <mc:AlternateContent xmlns:mc="http://schemas.openxmlformats.org/markup-compatibility/2006" xmlns:p14="http://schemas.microsoft.com/office/powerpoint/2010/main">
    <mc:Choice Requires="p14">
      <p:transition spd="slow" p14:dur="2000" advTm="71307"/>
    </mc:Choice>
    <mc:Fallback xmlns="">
      <p:transition spd="slow" advTm="7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pic>
        <p:nvPicPr>
          <p:cNvPr id="2" name="Picture 1" descr="anonymous provision map - Word"/>
          <p:cNvPicPr>
            <a:picLocks noChangeAspect="1"/>
          </p:cNvPicPr>
          <p:nvPr/>
        </p:nvPicPr>
        <p:blipFill rotWithShape="1">
          <a:blip r:embed="rId5">
            <a:extLst>
              <a:ext uri="{28A0092B-C50C-407E-A947-70E740481C1C}">
                <a14:useLocalDpi xmlns:a14="http://schemas.microsoft.com/office/drawing/2010/main" val="0"/>
              </a:ext>
            </a:extLst>
          </a:blip>
          <a:srcRect l="8192" t="12974" r="8846" b="49518"/>
          <a:stretch/>
        </p:blipFill>
        <p:spPr>
          <a:xfrm>
            <a:off x="829994" y="1069145"/>
            <a:ext cx="10972800" cy="47408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4258126"/>
      </p:ext>
    </p:extLst>
  </p:cSld>
  <p:clrMapOvr>
    <a:masterClrMapping/>
  </p:clrMapOvr>
  <mc:AlternateContent xmlns:mc="http://schemas.openxmlformats.org/markup-compatibility/2006" xmlns:p14="http://schemas.microsoft.com/office/powerpoint/2010/main">
    <mc:Choice Requires="p14">
      <p:transition spd="slow" p14:dur="2000" advTm="65634"/>
    </mc:Choice>
    <mc:Fallback xmlns="">
      <p:transition spd="slow" advTm="6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68" y="1097280"/>
            <a:ext cx="10058400" cy="56578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08117420"/>
      </p:ext>
    </p:extLst>
  </p:cSld>
  <p:clrMapOvr>
    <a:masterClrMapping/>
  </p:clrMapOvr>
  <mc:AlternateContent xmlns:mc="http://schemas.openxmlformats.org/markup-compatibility/2006" xmlns:p14="http://schemas.microsoft.com/office/powerpoint/2010/main">
    <mc:Choice Requires="p14">
      <p:transition spd="slow" p14:dur="2000" advTm="45035"/>
    </mc:Choice>
    <mc:Fallback xmlns="">
      <p:transition spd="slow" advTm="4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pic>
        <p:nvPicPr>
          <p:cNvPr id="2" name="Picture 1" descr="anonymous provision map - Word"/>
          <p:cNvPicPr>
            <a:picLocks noChangeAspect="1"/>
          </p:cNvPicPr>
          <p:nvPr/>
        </p:nvPicPr>
        <p:blipFill rotWithShape="1">
          <a:blip r:embed="rId5">
            <a:extLst>
              <a:ext uri="{28A0092B-C50C-407E-A947-70E740481C1C}">
                <a14:useLocalDpi xmlns:a14="http://schemas.microsoft.com/office/drawing/2010/main" val="0"/>
              </a:ext>
            </a:extLst>
          </a:blip>
          <a:srcRect l="5539" t="11904" r="6307" b="3436"/>
          <a:stretch/>
        </p:blipFill>
        <p:spPr>
          <a:xfrm>
            <a:off x="675248" y="506437"/>
            <a:ext cx="10747717" cy="597876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9754945"/>
      </p:ext>
    </p:extLst>
  </p:cSld>
  <p:clrMapOvr>
    <a:masterClrMapping/>
  </p:clrMapOvr>
  <mc:AlternateContent xmlns:mc="http://schemas.openxmlformats.org/markup-compatibility/2006" xmlns:p14="http://schemas.microsoft.com/office/powerpoint/2010/main">
    <mc:Choice Requires="p14">
      <p:transition spd="slow" p14:dur="2000" advTm="194176"/>
    </mc:Choice>
    <mc:Fallback xmlns="">
      <p:transition spd="slow" advTm="19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rgbClr val="0070C0"/>
                </a:solidFill>
              </a:rPr>
              <a:t>How do we get in touch if we have a concern?</a:t>
            </a:r>
          </a:p>
        </p:txBody>
      </p:sp>
      <p:sp>
        <p:nvSpPr>
          <p:cNvPr id="3" name="Content Placeholder 2"/>
          <p:cNvSpPr>
            <a:spLocks noGrp="1"/>
          </p:cNvSpPr>
          <p:nvPr>
            <p:ph idx="1"/>
          </p:nvPr>
        </p:nvSpPr>
        <p:spPr/>
        <p:txBody>
          <a:bodyPr>
            <a:normAutofit fontScale="92500" lnSpcReduction="20000"/>
          </a:bodyPr>
          <a:lstStyle/>
          <a:p>
            <a:r>
              <a:rPr lang="en-GB" dirty="0"/>
              <a:t>Firstly, speak to the class teacher about your concerns</a:t>
            </a:r>
          </a:p>
          <a:p>
            <a:r>
              <a:rPr lang="en-GB" dirty="0"/>
              <a:t>The </a:t>
            </a:r>
            <a:r>
              <a:rPr lang="en-GB" dirty="0" err="1"/>
              <a:t>SENDco</a:t>
            </a:r>
            <a:r>
              <a:rPr lang="en-GB" dirty="0"/>
              <a:t> team is available by emailing:</a:t>
            </a:r>
          </a:p>
          <a:p>
            <a:endParaRPr lang="en-GB" dirty="0"/>
          </a:p>
          <a:p>
            <a:pPr marL="0" indent="0">
              <a:buNone/>
            </a:pPr>
            <a:r>
              <a:rPr lang="en-GB" dirty="0"/>
              <a:t>                    </a:t>
            </a:r>
            <a:r>
              <a:rPr lang="en-GB" dirty="0">
                <a:hlinkClick r:id="rId2"/>
              </a:rPr>
              <a:t>sendco@the-grove-primary.devon.sch.uk</a:t>
            </a:r>
            <a:endParaRPr lang="en-GB" dirty="0"/>
          </a:p>
          <a:p>
            <a:pPr marL="0" indent="0">
              <a:buNone/>
            </a:pPr>
            <a:endParaRPr lang="en-GB" dirty="0"/>
          </a:p>
          <a:p>
            <a:pPr marL="0" indent="0">
              <a:buNone/>
            </a:pPr>
            <a:r>
              <a:rPr lang="en-GB" dirty="0"/>
              <a:t>Devon Information and Advisory Service (DIAS) – this is an impartial and confidential telephone parent support service for parents who have children with special educational needs.  They provide legally based and easily accessible information and advice about SEND</a:t>
            </a:r>
          </a:p>
          <a:p>
            <a:pPr marL="0" indent="0">
              <a:buNone/>
            </a:pPr>
            <a:endParaRPr lang="en-GB" dirty="0"/>
          </a:p>
          <a:p>
            <a:pPr marL="0" indent="0" algn="ctr">
              <a:buNone/>
            </a:pPr>
            <a:r>
              <a:rPr lang="en-GB" u="sng" dirty="0">
                <a:solidFill>
                  <a:srgbClr val="0070C0"/>
                </a:solidFill>
              </a:rPr>
              <a:t>devonias.org.uk</a:t>
            </a:r>
          </a:p>
          <a:p>
            <a:pPr marL="0" indent="0">
              <a:buNone/>
            </a:pPr>
            <a:endParaRPr lang="en-GB" dirty="0"/>
          </a:p>
        </p:txBody>
      </p:sp>
    </p:spTree>
    <p:extLst>
      <p:ext uri="{BB962C8B-B14F-4D97-AF65-F5344CB8AC3E}">
        <p14:creationId xmlns:p14="http://schemas.microsoft.com/office/powerpoint/2010/main" val="365259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rgbClr val="0070C0"/>
                </a:solidFill>
              </a:rPr>
              <a:t>How do we get in touch if we have a concern?</a:t>
            </a:r>
          </a:p>
        </p:txBody>
      </p:sp>
      <p:sp>
        <p:nvSpPr>
          <p:cNvPr id="3" name="Content Placeholder 2"/>
          <p:cNvSpPr>
            <a:spLocks noGrp="1"/>
          </p:cNvSpPr>
          <p:nvPr>
            <p:ph idx="1"/>
          </p:nvPr>
        </p:nvSpPr>
        <p:spPr/>
        <p:txBody>
          <a:bodyPr>
            <a:normAutofit fontScale="92500" lnSpcReduction="20000"/>
          </a:bodyPr>
          <a:lstStyle/>
          <a:p>
            <a:r>
              <a:rPr lang="en-GB" dirty="0"/>
              <a:t>Firstly, speak to the class teacher about your concerns</a:t>
            </a:r>
          </a:p>
          <a:p>
            <a:r>
              <a:rPr lang="en-GB" dirty="0"/>
              <a:t>The SENDCo team is available by emailing:</a:t>
            </a:r>
          </a:p>
          <a:p>
            <a:endParaRPr lang="en-GB" dirty="0"/>
          </a:p>
          <a:p>
            <a:pPr marL="0" indent="0">
              <a:buNone/>
            </a:pPr>
            <a:r>
              <a:rPr lang="en-GB" dirty="0"/>
              <a:t>                    </a:t>
            </a:r>
            <a:r>
              <a:rPr lang="en-GB" dirty="0">
                <a:hlinkClick r:id="rId5"/>
              </a:rPr>
              <a:t>sendco@the-grove-primary.devon.sch.uk</a:t>
            </a:r>
            <a:endParaRPr lang="en-GB" dirty="0"/>
          </a:p>
          <a:p>
            <a:pPr marL="0" indent="0">
              <a:buNone/>
            </a:pPr>
            <a:endParaRPr lang="en-GB" dirty="0"/>
          </a:p>
          <a:p>
            <a:pPr marL="0" indent="0">
              <a:buNone/>
            </a:pPr>
            <a:r>
              <a:rPr lang="en-GB" dirty="0"/>
              <a:t>Devon Information and Advisory Service (DIAS) – this is an impartial and confidential telephone parent support service for parents who have children with special educational needs.  They provide legally based and easily accessible information and advice about SEND</a:t>
            </a:r>
          </a:p>
          <a:p>
            <a:pPr marL="0" indent="0">
              <a:buNone/>
            </a:pPr>
            <a:endParaRPr lang="en-GB" dirty="0"/>
          </a:p>
          <a:p>
            <a:pPr marL="0" indent="0" algn="ctr">
              <a:buNone/>
            </a:pPr>
            <a:r>
              <a:rPr lang="en-GB" u="sng" dirty="0">
                <a:solidFill>
                  <a:srgbClr val="0070C0"/>
                </a:solidFill>
              </a:rPr>
              <a:t>devonias.org.uk</a:t>
            </a:r>
          </a:p>
          <a:p>
            <a:pPr marL="0" indent="0">
              <a:buNone/>
            </a:pPr>
            <a:endParaRPr lang="en-GB"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562359.9092"/>
                </p14:media>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29444692"/>
      </p:ext>
    </p:extLst>
  </p:cSld>
  <p:clrMapOvr>
    <a:masterClrMapping/>
  </p:clrMapOvr>
  <mc:AlternateContent xmlns:mc="http://schemas.openxmlformats.org/markup-compatibility/2006" xmlns:p14="http://schemas.microsoft.com/office/powerpoint/2010/main">
    <mc:Choice Requires="p14">
      <p:transition spd="slow" p14:dur="2000" advTm="886666"/>
    </mc:Choice>
    <mc:Fallback xmlns="">
      <p:transition spd="slow" advTm="886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solidFill>
                  <a:srgbClr val="0070C0"/>
                </a:solidFill>
              </a:rPr>
              <a:t>Definitions:</a:t>
            </a:r>
            <a:br>
              <a:rPr lang="en-GB" dirty="0"/>
            </a:br>
            <a:endParaRPr lang="en-GB" dirty="0"/>
          </a:p>
        </p:txBody>
      </p:sp>
      <p:sp>
        <p:nvSpPr>
          <p:cNvPr id="3" name="Content Placeholder 2"/>
          <p:cNvSpPr>
            <a:spLocks noGrp="1"/>
          </p:cNvSpPr>
          <p:nvPr>
            <p:ph idx="1"/>
          </p:nvPr>
        </p:nvSpPr>
        <p:spPr>
          <a:xfrm>
            <a:off x="838200" y="1246908"/>
            <a:ext cx="10515600" cy="5611091"/>
          </a:xfrm>
        </p:spPr>
        <p:txBody>
          <a:bodyPr>
            <a:normAutofit fontScale="70000" lnSpcReduction="20000"/>
          </a:bodyPr>
          <a:lstStyle/>
          <a:p>
            <a:r>
              <a:rPr lang="en-GB" sz="3800" b="1" dirty="0">
                <a:solidFill>
                  <a:srgbClr val="0070C0"/>
                </a:solidFill>
              </a:rPr>
              <a:t>Special needs (SEND): </a:t>
            </a:r>
            <a:r>
              <a:rPr lang="en-GB" dirty="0"/>
              <a:t>A child has special educational needs if they have a learning difficulty or disability that makes it more difficult for them to learn than most children their age. Special educational needs are categorised into four main areas; communication and interaction, cognition and learning, social, emotional and mental health and sensory and physical needs. Parents can get help and advice from specialists, teachers and voluntary organisations.</a:t>
            </a:r>
          </a:p>
          <a:p>
            <a:r>
              <a:rPr lang="en-GB" sz="3800" b="1" dirty="0">
                <a:solidFill>
                  <a:srgbClr val="0070C0"/>
                </a:solidFill>
              </a:rPr>
              <a:t>SENDCo: </a:t>
            </a:r>
            <a:r>
              <a:rPr lang="en-GB" dirty="0"/>
              <a:t>This is the school’s special Educational Needs and Disabilities Coordinator.  We have three at The Grove: Tonya Stirrup, Alison Caldwell and Jo Counter.  Between them they work 5 days a week.  On days when they are not in work the Head teacher will pick up urgent enquiries.</a:t>
            </a:r>
          </a:p>
          <a:p>
            <a:r>
              <a:rPr lang="en-GB" sz="3800" b="1" dirty="0">
                <a:solidFill>
                  <a:srgbClr val="0070C0"/>
                </a:solidFill>
              </a:rPr>
              <a:t>Special needs register</a:t>
            </a:r>
            <a:r>
              <a:rPr lang="en-GB" dirty="0"/>
              <a:t>: A school holds a register of the children it has agreed have Special Educational Needs.  This register is not published.  Children can come on and off the register at any time.  Parents will be informed of whether their child have moved on or off the register by the SENDCo.  A child may have one or more types of special needs recognised by the school.  Children can be on the school’s ‘on-watch’ list when we are monitoring children who may potentially show a special need, parents aren’t necessarily informed of this stage as this is just part of the school monitoring processes we perform for every child.</a:t>
            </a:r>
          </a:p>
          <a:p>
            <a:r>
              <a:rPr lang="en-GB" sz="3800" b="1" dirty="0">
                <a:solidFill>
                  <a:srgbClr val="0070C0"/>
                </a:solidFill>
              </a:rPr>
              <a:t>Parent Consultations:  </a:t>
            </a:r>
            <a:r>
              <a:rPr lang="en-GB" dirty="0"/>
              <a:t>These are formal meetings but which only occur between the school and the parent/carers and no other professional are involved.  They occur twice a year between parents and the class teacher but can also occur due to additional needs of the child.  We would generally ask at least two school professionals to attend these around SEND or Social needs and parents can bring additional support if they wish.  These do not have minutes taken but notes are made of the main points.  Parents have the opportunity to meet with a SENDCo at least 3 x a year. </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774338"/>
      </p:ext>
    </p:extLst>
  </p:cSld>
  <p:clrMapOvr>
    <a:masterClrMapping/>
  </p:clrMapOvr>
  <mc:AlternateContent xmlns:mc="http://schemas.openxmlformats.org/markup-compatibility/2006" xmlns:p14="http://schemas.microsoft.com/office/powerpoint/2010/main">
    <mc:Choice Requires="p14">
      <p:transition spd="slow" p14:dur="2000" advTm="322459"/>
    </mc:Choice>
    <mc:Fallback xmlns="">
      <p:transition spd="slow" advTm="32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Rectangle 1"/>
          <p:cNvSpPr/>
          <p:nvPr/>
        </p:nvSpPr>
        <p:spPr>
          <a:xfrm>
            <a:off x="568106" y="282536"/>
            <a:ext cx="274305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0070C0"/>
                </a:solidFill>
                <a:effectLst/>
                <a:uLnTx/>
                <a:uFillTx/>
                <a:latin typeface="Calibri Light" panose="020F0302020204030204"/>
                <a:ea typeface="+mn-ea"/>
                <a:cs typeface="+mn-cs"/>
              </a:rPr>
              <a:t>Definitions: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68106" y="1041023"/>
            <a:ext cx="10564090" cy="55399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Education Health and Care Plan (EHCP):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An EHCP is a statutory assessment conducted by the local authority.  It becomes a legal document which can support a child’s education from 0-25 years.  The assessment process takes up to 20 weeks and a number of professionals are involved in making a decision if an EHCP will be issued.  Schools and parents have to provide sufficient evidence (over at least two terms) that the child has a high level of need and despite the school having taken relevant and purposeful action to identify, assess and meet the Special Educational Needs and/or Disability of the pupil, the child has not made expected progress.  EHCP’s come with some additional funding to support the child in school depending on need but this is often very minimal and does not support the school in providing 1:1 support for the child.   The EHCP targets will be reviewed annually with the SENDCo and class teacher and additional professionals if involved.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Early Help: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When a child or young person/family needs something extra, Early Help is the initial response offered by all services in contact with children, young people and families in order to prevent situations from getting more difficult.  The Early Help Assessment is the tool used by all practitioners in Devon to assess the needs of the family.  It enables information to be gathered about a family from a range of practitioners so their needs can be understood and the right support can be put in place.</a:t>
            </a:r>
            <a:endParaRPr kumimoji="0" lang="en-GB" sz="280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TAF Meeting:</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A Team Around the Child/Family is a network of practitioners from school, and outside school, who work together to agree a plan and delivery of support to meet a child’s assessed needs and to some extent the needs of the family where these impact on the child or young person.  They work directly with the family.  Notes are taken.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6427450"/>
      </p:ext>
    </p:extLst>
  </p:cSld>
  <p:clrMapOvr>
    <a:masterClrMapping/>
  </p:clrMapOvr>
  <mc:AlternateContent xmlns:mc="http://schemas.openxmlformats.org/markup-compatibility/2006" xmlns:p14="http://schemas.microsoft.com/office/powerpoint/2010/main">
    <mc:Choice Requires="p14">
      <p:transition spd="slow" p14:dur="2000" advTm="171515"/>
    </mc:Choice>
    <mc:Fallback xmlns="">
      <p:transition spd="slow" advTm="17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B0F0"/>
                </a:solidFill>
              </a:rPr>
              <a:t>Initial stages of SEND Identification</a:t>
            </a:r>
          </a:p>
        </p:txBody>
      </p:sp>
      <p:sp>
        <p:nvSpPr>
          <p:cNvPr id="3" name="Content Placeholder 2"/>
          <p:cNvSpPr>
            <a:spLocks noGrp="1"/>
          </p:cNvSpPr>
          <p:nvPr>
            <p:ph idx="1"/>
          </p:nvPr>
        </p:nvSpPr>
        <p:spPr/>
        <p:txBody>
          <a:bodyPr/>
          <a:lstStyle/>
          <a:p>
            <a:r>
              <a:rPr lang="en-GB" dirty="0"/>
              <a:t>If the teacher/parents have concerns about their child’s learning, communication or behavioural needs they will complete a SEND referral form which will be given to the </a:t>
            </a:r>
            <a:r>
              <a:rPr lang="en-GB" dirty="0" err="1"/>
              <a:t>SENDco</a:t>
            </a:r>
            <a:r>
              <a:rPr lang="en-GB" dirty="0"/>
              <a:t> team.</a:t>
            </a:r>
          </a:p>
          <a:p>
            <a:r>
              <a:rPr lang="en-GB" dirty="0"/>
              <a:t>The </a:t>
            </a:r>
            <a:r>
              <a:rPr lang="en-GB" dirty="0" err="1"/>
              <a:t>SENDco</a:t>
            </a:r>
            <a:r>
              <a:rPr lang="en-GB" dirty="0"/>
              <a:t> team will then use this form to assess, observe and make a decision as to whether the child should be added to the ‘on watch’ list or SEND register and whether any additional actions need to be completed at this stage.</a:t>
            </a:r>
          </a:p>
          <a:p>
            <a:r>
              <a:rPr lang="en-GB" dirty="0"/>
              <a:t>This is the start of the graduated response process (assess, plan, review, do cycle) – this is the school’s response to the child’s additional needs.</a:t>
            </a:r>
          </a:p>
        </p:txBody>
      </p:sp>
    </p:spTree>
    <p:extLst>
      <p:ext uri="{BB962C8B-B14F-4D97-AF65-F5344CB8AC3E}">
        <p14:creationId xmlns:p14="http://schemas.microsoft.com/office/powerpoint/2010/main" val="3192206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B0F0"/>
                </a:solidFill>
              </a:rPr>
              <a:t>Initial stages of SEND Identification</a:t>
            </a:r>
          </a:p>
        </p:txBody>
      </p:sp>
      <p:sp>
        <p:nvSpPr>
          <p:cNvPr id="3" name="Content Placeholder 2"/>
          <p:cNvSpPr>
            <a:spLocks noGrp="1"/>
          </p:cNvSpPr>
          <p:nvPr>
            <p:ph idx="1"/>
          </p:nvPr>
        </p:nvSpPr>
        <p:spPr/>
        <p:txBody>
          <a:bodyPr/>
          <a:lstStyle/>
          <a:p>
            <a:r>
              <a:rPr lang="en-GB" dirty="0"/>
              <a:t>If the teacher/parents have concerns about their child’s learning, communication or behavioural needs they will complete a SEND referral form which will be given to the SENDCo team.</a:t>
            </a:r>
          </a:p>
          <a:p>
            <a:r>
              <a:rPr lang="en-GB" dirty="0"/>
              <a:t>The SENDCo team will then use this form to assess, observe and make a decision as to whether the child should be added to the ‘on watch’ list or SEND register and whether any additional actions need to be completed at this stage.</a:t>
            </a:r>
          </a:p>
          <a:p>
            <a:r>
              <a:rPr lang="en-GB" dirty="0"/>
              <a:t>This is the start of the graduated response process (assess, plan, review, do cycle) – this is the school’s response to the child’s additional needs.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06392232"/>
      </p:ext>
    </p:extLst>
  </p:cSld>
  <p:clrMapOvr>
    <a:masterClrMapping/>
  </p:clrMapOvr>
  <mc:AlternateContent xmlns:mc="http://schemas.openxmlformats.org/markup-compatibility/2006" xmlns:p14="http://schemas.microsoft.com/office/powerpoint/2010/main">
    <mc:Choice Requires="p14">
      <p:transition spd="slow" p14:dur="2000" advTm="125511"/>
    </mc:Choice>
    <mc:Fallback xmlns="">
      <p:transition spd="slow" advTm="12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rgbClr val="00B0F0"/>
                </a:solidFill>
              </a:rPr>
              <a:t>What is included on the SEN referral form?</a:t>
            </a:r>
          </a:p>
        </p:txBody>
      </p:sp>
      <p:sp>
        <p:nvSpPr>
          <p:cNvPr id="5" name="Content Placeholder 4"/>
          <p:cNvSpPr>
            <a:spLocks noGrp="1"/>
          </p:cNvSpPr>
          <p:nvPr>
            <p:ph idx="1"/>
          </p:nvPr>
        </p:nvSpPr>
        <p:spPr/>
        <p:txBody>
          <a:bodyPr>
            <a:normAutofit lnSpcReduction="10000"/>
          </a:bodyPr>
          <a:lstStyle/>
          <a:p>
            <a:r>
              <a:rPr lang="en-GB" dirty="0"/>
              <a:t>Date of referral</a:t>
            </a:r>
          </a:p>
          <a:p>
            <a:r>
              <a:rPr lang="en-GB" dirty="0"/>
              <a:t>Assessment data – the reading, writing, maths levels and how far behind the child may be in relation to age related expectations</a:t>
            </a:r>
          </a:p>
          <a:p>
            <a:r>
              <a:rPr lang="en-GB" dirty="0"/>
              <a:t>An outline of concerns/difficulties noticed by class teacher/parent</a:t>
            </a:r>
          </a:p>
          <a:p>
            <a:r>
              <a:rPr lang="en-GB" dirty="0"/>
              <a:t>Teachers go through the quick needs checklist, ticking areas of concern under the different areas of SEN need</a:t>
            </a:r>
          </a:p>
          <a:p>
            <a:r>
              <a:rPr lang="en-GB" dirty="0"/>
              <a:t>The teacher lists the provision already provided/tried to support the child’s needs under universal provision (quality first teaching)</a:t>
            </a:r>
          </a:p>
          <a:p>
            <a:r>
              <a:rPr lang="en-GB" dirty="0">
                <a:solidFill>
                  <a:prstClr val="black"/>
                </a:solidFill>
                <a:ea typeface="Calibri" panose="020F0502020204030204" pitchFamily="34" charset="0"/>
                <a:cs typeface="Times New Roman" panose="02020603050405020304" pitchFamily="18" charset="0"/>
              </a:rPr>
              <a:t>Discussions with and opinions/concerns of parents are also recorded </a:t>
            </a:r>
          </a:p>
          <a:p>
            <a:r>
              <a:rPr lang="en-GB" dirty="0">
                <a:solidFill>
                  <a:prstClr val="black"/>
                </a:solidFill>
                <a:ea typeface="Calibri" panose="020F0502020204030204" pitchFamily="34" charset="0"/>
                <a:cs typeface="Times New Roman" panose="02020603050405020304" pitchFamily="18" charset="0"/>
              </a:rPr>
              <a:t>The SENDCo then records the agreed actions to be taken </a:t>
            </a:r>
          </a:p>
          <a:p>
            <a:endParaRPr lang="en-GB" dirty="0"/>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2307325"/>
      </p:ext>
    </p:extLst>
  </p:cSld>
  <p:clrMapOvr>
    <a:masterClrMapping/>
  </p:clrMapOvr>
  <mc:AlternateContent xmlns:mc="http://schemas.openxmlformats.org/markup-compatibility/2006" xmlns:p14="http://schemas.microsoft.com/office/powerpoint/2010/main">
    <mc:Choice Requires="p14">
      <p:transition spd="slow" p14:dur="2000" advTm="65373"/>
    </mc:Choice>
    <mc:Fallback xmlns="">
      <p:transition spd="slow" advTm="6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F0"/>
                </a:solidFill>
              </a:rPr>
              <a:t>Quick Needs Checklist</a:t>
            </a:r>
            <a:endParaRPr lang="en-GB" dirty="0">
              <a:solidFill>
                <a:srgbClr val="00B0F0"/>
              </a:solidFill>
            </a:endParaRPr>
          </a:p>
        </p:txBody>
      </p:sp>
      <p:sp>
        <p:nvSpPr>
          <p:cNvPr id="3" name="Content Placeholder 2"/>
          <p:cNvSpPr>
            <a:spLocks noGrp="1"/>
          </p:cNvSpPr>
          <p:nvPr>
            <p:ph idx="1"/>
          </p:nvPr>
        </p:nvSpPr>
        <p:spPr/>
        <p:txBody>
          <a:bodyPr/>
          <a:lstStyle/>
          <a:p>
            <a:pPr marL="0" indent="0">
              <a:buNone/>
            </a:pPr>
            <a:r>
              <a:rPr lang="en-GB" dirty="0"/>
              <a:t>There are four types of Special Educational Needs and Disabilities (SEND), as defined by the Department for Education:</a:t>
            </a:r>
          </a:p>
          <a:p>
            <a:pPr lvl="0"/>
            <a:r>
              <a:rPr lang="en-GB" dirty="0"/>
              <a:t>Communication and Interaction.</a:t>
            </a:r>
          </a:p>
          <a:p>
            <a:pPr lvl="0"/>
            <a:r>
              <a:rPr lang="en-GB" dirty="0"/>
              <a:t>Cognition and Learning.</a:t>
            </a:r>
          </a:p>
          <a:p>
            <a:pPr lvl="0"/>
            <a:r>
              <a:rPr lang="en-GB" dirty="0"/>
              <a:t>Social, Mental and Emotional Health.</a:t>
            </a:r>
          </a:p>
          <a:p>
            <a:pPr lvl="0"/>
            <a:r>
              <a:rPr lang="en-GB" dirty="0"/>
              <a:t>Sensory or Physical.</a:t>
            </a:r>
          </a:p>
          <a:p>
            <a:pPr marL="0" indent="0">
              <a:buNone/>
            </a:pPr>
            <a:endParaRPr lang="en-GB" dirty="0"/>
          </a:p>
          <a:p>
            <a:pPr marL="0" indent="0">
              <a:buNone/>
            </a:pPr>
            <a:r>
              <a:rPr lang="en-GB" dirty="0"/>
              <a:t>The Quick Needs Checklist provide the teachers and SENDCo with a way of identifying the main areas of need.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9969658"/>
      </p:ext>
    </p:extLst>
  </p:cSld>
  <p:clrMapOvr>
    <a:masterClrMapping/>
  </p:clrMapOvr>
  <mc:AlternateContent xmlns:mc="http://schemas.openxmlformats.org/markup-compatibility/2006" xmlns:p14="http://schemas.microsoft.com/office/powerpoint/2010/main">
    <mc:Choice Requires="p14">
      <p:transition spd="slow" p14:dur="2000" advTm="21579"/>
    </mc:Choice>
    <mc:Fallback xmlns="">
      <p:transition spd="slow" advTm="2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F99"/>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42988" y="728661"/>
          <a:ext cx="10115550" cy="5629276"/>
        </p:xfrm>
        <a:graphic>
          <a:graphicData uri="http://schemas.openxmlformats.org/drawingml/2006/table">
            <a:tbl>
              <a:tblPr firstRow="1" firstCol="1" bandRow="1">
                <a:tableStyleId>{5C22544A-7EE6-4342-B048-85BDC9FD1C3A}</a:tableStyleId>
              </a:tblPr>
              <a:tblGrid>
                <a:gridCol w="9270717">
                  <a:extLst>
                    <a:ext uri="{9D8B030D-6E8A-4147-A177-3AD203B41FA5}">
                      <a16:colId xmlns:a16="http://schemas.microsoft.com/office/drawing/2014/main" val="3229992185"/>
                    </a:ext>
                  </a:extLst>
                </a:gridCol>
                <a:gridCol w="844833">
                  <a:extLst>
                    <a:ext uri="{9D8B030D-6E8A-4147-A177-3AD203B41FA5}">
                      <a16:colId xmlns:a16="http://schemas.microsoft.com/office/drawing/2014/main" val="3165702874"/>
                    </a:ext>
                  </a:extLst>
                </a:gridCol>
              </a:tblGrid>
              <a:tr h="566688">
                <a:tc gridSpan="2">
                  <a:txBody>
                    <a:bodyPr/>
                    <a:lstStyle/>
                    <a:p>
                      <a:pPr>
                        <a:lnSpc>
                          <a:spcPct val="115000"/>
                        </a:lnSpc>
                        <a:spcAft>
                          <a:spcPts val="0"/>
                        </a:spcAft>
                      </a:pPr>
                      <a:r>
                        <a:rPr lang="en-GB" sz="1400" dirty="0">
                          <a:effectLst/>
                        </a:rPr>
                        <a:t>Communication and interaction</a:t>
                      </a:r>
                    </a:p>
                    <a:p>
                      <a:pPr>
                        <a:lnSpc>
                          <a:spcPct val="115000"/>
                        </a:lnSpc>
                        <a:spcAft>
                          <a:spcPts val="0"/>
                        </a:spcAft>
                      </a:pPr>
                      <a:r>
                        <a:rPr lang="en-GB" sz="1400" dirty="0">
                          <a:effectLst/>
                        </a:rPr>
                        <a:t>There are concerns about…</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309429842"/>
                  </a:ext>
                </a:extLst>
              </a:tr>
              <a:tr h="566688">
                <a:tc>
                  <a:txBody>
                    <a:bodyPr/>
                    <a:lstStyle/>
                    <a:p>
                      <a:pPr>
                        <a:lnSpc>
                          <a:spcPct val="115000"/>
                        </a:lnSpc>
                        <a:spcAft>
                          <a:spcPts val="0"/>
                        </a:spcAft>
                      </a:pPr>
                      <a:r>
                        <a:rPr lang="en-GB" sz="1400" dirty="0">
                          <a:effectLst/>
                        </a:rPr>
                        <a:t>the pupil’s attention and/or listening skills – their ability to engage successfully with language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872964"/>
                  </a:ext>
                </a:extLst>
              </a:tr>
              <a:tr h="273943">
                <a:tc>
                  <a:txBody>
                    <a:bodyPr/>
                    <a:lstStyle/>
                    <a:p>
                      <a:pPr>
                        <a:lnSpc>
                          <a:spcPct val="115000"/>
                        </a:lnSpc>
                        <a:spcAft>
                          <a:spcPts val="0"/>
                        </a:spcAft>
                      </a:pPr>
                      <a:r>
                        <a:rPr lang="en-GB" sz="1400" dirty="0">
                          <a:effectLst/>
                        </a:rPr>
                        <a:t>the pupil’s receptive language – their ability to understand spoken language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573498"/>
                  </a:ext>
                </a:extLst>
              </a:tr>
              <a:tr h="566688">
                <a:tc>
                  <a:txBody>
                    <a:bodyPr/>
                    <a:lstStyle/>
                    <a:p>
                      <a:pPr>
                        <a:lnSpc>
                          <a:spcPct val="115000"/>
                        </a:lnSpc>
                        <a:spcAft>
                          <a:spcPts val="0"/>
                        </a:spcAft>
                      </a:pPr>
                      <a:r>
                        <a:rPr lang="en-GB" sz="1400" dirty="0">
                          <a:effectLst/>
                        </a:rPr>
                        <a:t>the pupil’s expressive language – their ability to use language to communicate with others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551819"/>
                  </a:ext>
                </a:extLst>
              </a:tr>
              <a:tr h="566688">
                <a:tc>
                  <a:txBody>
                    <a:bodyPr/>
                    <a:lstStyle/>
                    <a:p>
                      <a:pPr>
                        <a:lnSpc>
                          <a:spcPct val="115000"/>
                        </a:lnSpc>
                        <a:spcAft>
                          <a:spcPts val="0"/>
                        </a:spcAft>
                      </a:pPr>
                      <a:r>
                        <a:rPr lang="en-GB" sz="1400" dirty="0">
                          <a:effectLst/>
                        </a:rPr>
                        <a:t>the pupil’s speech sound development – their ability to produce the sounds necessary for clear, intelligible speech</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3195021"/>
                  </a:ext>
                </a:extLst>
              </a:tr>
              <a:tr h="566688">
                <a:tc>
                  <a:txBody>
                    <a:bodyPr/>
                    <a:lstStyle/>
                    <a:p>
                      <a:pPr>
                        <a:lnSpc>
                          <a:spcPct val="115000"/>
                        </a:lnSpc>
                        <a:spcAft>
                          <a:spcPts val="0"/>
                        </a:spcAft>
                      </a:pPr>
                      <a:r>
                        <a:rPr lang="en-GB" sz="1400" dirty="0">
                          <a:effectLst/>
                        </a:rPr>
                        <a:t>the pupil’s social communications – their ability to use language appropriately and successfully in social situations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4205853"/>
                  </a:ext>
                </a:extLst>
              </a:tr>
              <a:tr h="566688">
                <a:tc>
                  <a:txBody>
                    <a:bodyPr/>
                    <a:lstStyle/>
                    <a:p>
                      <a:pPr>
                        <a:lnSpc>
                          <a:spcPct val="115000"/>
                        </a:lnSpc>
                        <a:spcAft>
                          <a:spcPts val="0"/>
                        </a:spcAft>
                      </a:pPr>
                      <a:r>
                        <a:rPr lang="en-GB" sz="1400" dirty="0">
                          <a:effectLst/>
                        </a:rPr>
                        <a:t>the pupil’s uneven learning profiles and learning styles i.e. they do not follow the usual developmental patterns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0237525"/>
                  </a:ext>
                </a:extLst>
              </a:tr>
              <a:tr h="566688">
                <a:tc>
                  <a:txBody>
                    <a:bodyPr/>
                    <a:lstStyle/>
                    <a:p>
                      <a:pPr>
                        <a:lnSpc>
                          <a:spcPct val="115000"/>
                        </a:lnSpc>
                        <a:spcAft>
                          <a:spcPts val="0"/>
                        </a:spcAft>
                      </a:pPr>
                      <a:r>
                        <a:rPr lang="en-GB" sz="1400" dirty="0">
                          <a:effectLst/>
                        </a:rPr>
                        <a:t>the pupil’s communication skills e.g. verbal and non-verbal, ability to recognise the feelings or perspectives of others and respond appropriately</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0684213"/>
                  </a:ext>
                </a:extLst>
              </a:tr>
              <a:tr h="273943">
                <a:tc>
                  <a:txBody>
                    <a:bodyPr/>
                    <a:lstStyle/>
                    <a:p>
                      <a:pPr>
                        <a:lnSpc>
                          <a:spcPct val="115000"/>
                        </a:lnSpc>
                        <a:spcAft>
                          <a:spcPts val="0"/>
                        </a:spcAft>
                      </a:pPr>
                      <a:r>
                        <a:rPr lang="en-GB" sz="1400" dirty="0">
                          <a:effectLst/>
                        </a:rPr>
                        <a:t>the pupil’s social development e.g. capacity to ‘share interest’ and/or ‘share attention’</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6115259"/>
                  </a:ext>
                </a:extLst>
              </a:tr>
              <a:tr h="273943">
                <a:tc>
                  <a:txBody>
                    <a:bodyPr/>
                    <a:lstStyle/>
                    <a:p>
                      <a:pPr>
                        <a:lnSpc>
                          <a:spcPct val="115000"/>
                        </a:lnSpc>
                        <a:spcAft>
                          <a:spcPts val="0"/>
                        </a:spcAft>
                      </a:pPr>
                      <a:r>
                        <a:rPr lang="en-GB" sz="1400" dirty="0">
                          <a:effectLst/>
                        </a:rPr>
                        <a:t>the pupil’s rigidity of thought e.g. ability to manage changes in routine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6848833"/>
                  </a:ext>
                </a:extLst>
              </a:tr>
              <a:tr h="273943">
                <a:tc>
                  <a:txBody>
                    <a:bodyPr/>
                    <a:lstStyle/>
                    <a:p>
                      <a:pPr>
                        <a:lnSpc>
                          <a:spcPct val="115000"/>
                        </a:lnSpc>
                        <a:spcAft>
                          <a:spcPts val="0"/>
                        </a:spcAft>
                      </a:pPr>
                      <a:r>
                        <a:rPr lang="en-GB" sz="1400" dirty="0">
                          <a:effectLst/>
                        </a:rPr>
                        <a:t>the pupil’s sensory skills e.g. over sensitivity or under sensitivity to sensory stimuli</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7128107"/>
                  </a:ext>
                </a:extLst>
              </a:tr>
              <a:tr h="566688">
                <a:tc>
                  <a:txBody>
                    <a:bodyPr/>
                    <a:lstStyle/>
                    <a:p>
                      <a:pPr>
                        <a:lnSpc>
                          <a:spcPct val="115000"/>
                        </a:lnSpc>
                        <a:spcAft>
                          <a:spcPts val="0"/>
                        </a:spcAft>
                      </a:pPr>
                      <a:r>
                        <a:rPr lang="en-GB" sz="1400" dirty="0">
                          <a:effectLst/>
                        </a:rPr>
                        <a:t>the pupil’s cognitive development e.g. capacity to sustain concentration or self-direct their learning</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400" dirty="0">
                          <a:effectLst/>
                        </a:rPr>
                        <a:t>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355768"/>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75139626"/>
      </p:ext>
    </p:extLst>
  </p:cSld>
  <p:clrMapOvr>
    <a:masterClrMapping/>
  </p:clrMapOvr>
  <mc:AlternateContent xmlns:mc="http://schemas.openxmlformats.org/markup-compatibility/2006" xmlns:p14="http://schemas.microsoft.com/office/powerpoint/2010/main">
    <mc:Choice Requires="p14">
      <p:transition spd="slow" p14:dur="2000" advTm="56897"/>
    </mc:Choice>
    <mc:Fallback xmlns="">
      <p:transition spd="slow" advTm="5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TotalTime>
  <Words>2666</Words>
  <Application>Microsoft Office PowerPoint</Application>
  <PresentationFormat>Widescreen</PresentationFormat>
  <Paragraphs>244</Paragraphs>
  <Slides>22</Slides>
  <Notes>19</Notes>
  <HiddenSlides>0</HiddenSlides>
  <MMClips>20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SEND Identification and Processes  at The Grove  </vt:lpstr>
      <vt:lpstr>PowerPoint Presentation</vt:lpstr>
      <vt:lpstr>Definitions: </vt:lpstr>
      <vt:lpstr>PowerPoint Presentation</vt:lpstr>
      <vt:lpstr>Initial stages of SEND Identification</vt:lpstr>
      <vt:lpstr>Initial stages of SEND Identification</vt:lpstr>
      <vt:lpstr>What is included on the SEN referral form?</vt:lpstr>
      <vt:lpstr>Quick Needs Checklist</vt:lpstr>
      <vt:lpstr>PowerPoint Presentation</vt:lpstr>
      <vt:lpstr>PowerPoint Presentation</vt:lpstr>
      <vt:lpstr>PowerPoint Presentation</vt:lpstr>
      <vt:lpstr>PowerPoint Presentation</vt:lpstr>
      <vt:lpstr>PowerPoint Presentation</vt:lpstr>
      <vt:lpstr>PowerPoint Presentation</vt:lpstr>
      <vt:lpstr>Class Provision Map</vt:lpstr>
      <vt:lpstr>PowerPoint Presentation</vt:lpstr>
      <vt:lpstr>PowerPoint Presentation</vt:lpstr>
      <vt:lpstr>PowerPoint Presentation</vt:lpstr>
      <vt:lpstr>PowerPoint Presentation</vt:lpstr>
      <vt:lpstr>PowerPoint Presentation</vt:lpstr>
      <vt:lpstr>How do we get in touch if we have a concern?</vt:lpstr>
      <vt:lpstr>How do we get in touch if we have a concern?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Indentification of SEND</dc:title>
  <dc:creator>Alison J caldwell</dc:creator>
  <cp:lastModifiedBy>SENDCo</cp:lastModifiedBy>
  <cp:revision>61</cp:revision>
  <dcterms:created xsi:type="dcterms:W3CDTF">2024-01-08T16:42:10Z</dcterms:created>
  <dcterms:modified xsi:type="dcterms:W3CDTF">2024-04-23T12:01:17Z</dcterms:modified>
</cp:coreProperties>
</file>