
<file path=[Content_Types].xml><?xml version="1.0" encoding="utf-8"?>
<Types xmlns="http://schemas.openxmlformats.org/package/2006/content-types">
  <Default Extension="emf" ContentType="image/x-emf"/>
  <Default Extension="gif" ContentType="image/gif"/>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handoutMasterIdLst>
    <p:handoutMasterId r:id="rId23"/>
  </p:handoutMasterIdLst>
  <p:sldIdLst>
    <p:sldId id="256" r:id="rId3"/>
    <p:sldId id="285" r:id="rId4"/>
    <p:sldId id="258" r:id="rId5"/>
    <p:sldId id="292" r:id="rId6"/>
    <p:sldId id="261" r:id="rId7"/>
    <p:sldId id="288" r:id="rId8"/>
    <p:sldId id="262" r:id="rId9"/>
    <p:sldId id="265" r:id="rId10"/>
    <p:sldId id="266" r:id="rId11"/>
    <p:sldId id="263" r:id="rId12"/>
    <p:sldId id="280" r:id="rId13"/>
    <p:sldId id="282" r:id="rId14"/>
    <p:sldId id="269" r:id="rId15"/>
    <p:sldId id="289" r:id="rId16"/>
    <p:sldId id="294" r:id="rId17"/>
    <p:sldId id="295" r:id="rId18"/>
    <p:sldId id="296" r:id="rId19"/>
    <p:sldId id="297" r:id="rId20"/>
    <p:sldId id="298"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43" autoAdjust="0"/>
  </p:normalViewPr>
  <p:slideViewPr>
    <p:cSldViewPr snapToGrid="0">
      <p:cViewPr varScale="1">
        <p:scale>
          <a:sx n="73" d="100"/>
          <a:sy n="73" d="100"/>
        </p:scale>
        <p:origin x="534"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6D3B5-1A80-4AA1-A839-501C487686AA}" type="doc">
      <dgm:prSet loTypeId="urn:microsoft.com/office/officeart/2005/8/layout/pyramid2" loCatId="list" qsTypeId="urn:microsoft.com/office/officeart/2005/8/quickstyle/simple1" qsCatId="simple" csTypeId="urn:microsoft.com/office/officeart/2005/8/colors/accent1_2" csCatId="accent1" phldr="1"/>
      <dgm:spPr/>
    </dgm:pt>
    <dgm:pt modelId="{B5A668CE-0210-489A-9B23-C4A9E2A7F55F}">
      <dgm:prSet phldrT="[Text]"/>
      <dgm:spPr>
        <a:ln w="19050">
          <a:solidFill>
            <a:schemeClr val="tx1"/>
          </a:solidFill>
        </a:ln>
      </dgm:spPr>
      <dgm:t>
        <a:bodyPr/>
        <a:lstStyle/>
        <a:p>
          <a:r>
            <a:rPr lang="en-GB" b="1" dirty="0"/>
            <a:t>Tier 3</a:t>
          </a:r>
          <a:r>
            <a:rPr lang="en-GB" dirty="0"/>
            <a:t>: Subject terminology</a:t>
          </a:r>
        </a:p>
      </dgm:t>
    </dgm:pt>
    <dgm:pt modelId="{5C8425C4-88DE-490C-8FDC-7A83903CB21B}" type="parTrans" cxnId="{1A4A9AB7-ED84-47AC-A158-747E8989679F}">
      <dgm:prSet/>
      <dgm:spPr/>
      <dgm:t>
        <a:bodyPr/>
        <a:lstStyle/>
        <a:p>
          <a:endParaRPr lang="en-GB"/>
        </a:p>
      </dgm:t>
    </dgm:pt>
    <dgm:pt modelId="{5E8BC55F-B0DF-410E-92C2-F1CD57C1FCC6}" type="sibTrans" cxnId="{1A4A9AB7-ED84-47AC-A158-747E8989679F}">
      <dgm:prSet/>
      <dgm:spPr/>
      <dgm:t>
        <a:bodyPr/>
        <a:lstStyle/>
        <a:p>
          <a:endParaRPr lang="en-GB"/>
        </a:p>
      </dgm:t>
    </dgm:pt>
    <dgm:pt modelId="{7487D5AB-C835-46F2-A2DC-D718A0F185C4}">
      <dgm:prSet phldrT="[Text]"/>
      <dgm:spPr>
        <a:ln w="19050">
          <a:solidFill>
            <a:schemeClr val="tx1"/>
          </a:solidFill>
        </a:ln>
      </dgm:spPr>
      <dgm:t>
        <a:bodyPr/>
        <a:lstStyle/>
        <a:p>
          <a:r>
            <a:rPr lang="en-GB" b="1" dirty="0"/>
            <a:t>Tier 2</a:t>
          </a:r>
          <a:r>
            <a:rPr lang="en-GB" dirty="0"/>
            <a:t>: Extended words</a:t>
          </a:r>
        </a:p>
      </dgm:t>
    </dgm:pt>
    <dgm:pt modelId="{4BA77800-A212-4BC2-AE95-6604B7DDFCD6}" type="parTrans" cxnId="{9B03988F-BCF0-44AE-98AE-FCF24D427856}">
      <dgm:prSet/>
      <dgm:spPr/>
      <dgm:t>
        <a:bodyPr/>
        <a:lstStyle/>
        <a:p>
          <a:endParaRPr lang="en-GB"/>
        </a:p>
      </dgm:t>
    </dgm:pt>
    <dgm:pt modelId="{93B50E76-15E4-48A1-B162-FCAA4E92FFE8}" type="sibTrans" cxnId="{9B03988F-BCF0-44AE-98AE-FCF24D427856}">
      <dgm:prSet/>
      <dgm:spPr/>
      <dgm:t>
        <a:bodyPr/>
        <a:lstStyle/>
        <a:p>
          <a:endParaRPr lang="en-GB"/>
        </a:p>
      </dgm:t>
    </dgm:pt>
    <dgm:pt modelId="{345AC635-6D18-4CF8-8AA5-78FF429B2A6D}">
      <dgm:prSet phldrT="[Text]"/>
      <dgm:spPr>
        <a:ln w="19050">
          <a:solidFill>
            <a:schemeClr val="tx1"/>
          </a:solidFill>
        </a:ln>
      </dgm:spPr>
      <dgm:t>
        <a:bodyPr/>
        <a:lstStyle/>
        <a:p>
          <a:r>
            <a:rPr lang="en-GB" b="1" dirty="0"/>
            <a:t>Tier 1</a:t>
          </a:r>
          <a:r>
            <a:rPr lang="en-GB" dirty="0"/>
            <a:t>: Core vocabulary</a:t>
          </a:r>
        </a:p>
      </dgm:t>
    </dgm:pt>
    <dgm:pt modelId="{3F6D1902-F062-4EBE-84BF-0961262CB44C}" type="parTrans" cxnId="{A98D8BDA-A815-48B3-9918-F9A8FCCDBC14}">
      <dgm:prSet/>
      <dgm:spPr/>
      <dgm:t>
        <a:bodyPr/>
        <a:lstStyle/>
        <a:p>
          <a:endParaRPr lang="en-GB"/>
        </a:p>
      </dgm:t>
    </dgm:pt>
    <dgm:pt modelId="{3C6A59CF-F586-4AF5-85B6-E57219359676}" type="sibTrans" cxnId="{A98D8BDA-A815-48B3-9918-F9A8FCCDBC14}">
      <dgm:prSet/>
      <dgm:spPr/>
      <dgm:t>
        <a:bodyPr/>
        <a:lstStyle/>
        <a:p>
          <a:endParaRPr lang="en-GB"/>
        </a:p>
      </dgm:t>
    </dgm:pt>
    <dgm:pt modelId="{531CF8C0-72CC-43BE-8C6B-3EDA99D50601}" type="pres">
      <dgm:prSet presAssocID="{5976D3B5-1A80-4AA1-A839-501C487686AA}" presName="compositeShape" presStyleCnt="0">
        <dgm:presLayoutVars>
          <dgm:dir/>
          <dgm:resizeHandles/>
        </dgm:presLayoutVars>
      </dgm:prSet>
      <dgm:spPr/>
    </dgm:pt>
    <dgm:pt modelId="{78C01B68-AD7F-490E-B0A0-93BECADD2A98}" type="pres">
      <dgm:prSet presAssocID="{5976D3B5-1A80-4AA1-A839-501C487686AA}" presName="pyramid" presStyleLbl="node1" presStyleIdx="0" presStyleCnt="1" custScaleX="165000" custLinFactNeighborY="932"/>
      <dgm:spPr/>
    </dgm:pt>
    <dgm:pt modelId="{11C1445A-7AAC-45EA-B3AC-9CDCCBC03F9D}" type="pres">
      <dgm:prSet presAssocID="{5976D3B5-1A80-4AA1-A839-501C487686AA}" presName="theList" presStyleCnt="0"/>
      <dgm:spPr/>
    </dgm:pt>
    <dgm:pt modelId="{97A68B0D-80C8-485A-BA61-CFC476ACEE24}" type="pres">
      <dgm:prSet presAssocID="{B5A668CE-0210-489A-9B23-C4A9E2A7F55F}" presName="aNode" presStyleLbl="fgAcc1" presStyleIdx="0" presStyleCnt="3" custScaleX="61905" custScaleY="99103" custLinFactY="34446" custLinFactNeighborX="-51879" custLinFactNeighborY="100000">
        <dgm:presLayoutVars>
          <dgm:bulletEnabled val="1"/>
        </dgm:presLayoutVars>
      </dgm:prSet>
      <dgm:spPr/>
    </dgm:pt>
    <dgm:pt modelId="{9BAE761C-C29A-4413-A7A0-6916DA47B82A}" type="pres">
      <dgm:prSet presAssocID="{B5A668CE-0210-489A-9B23-C4A9E2A7F55F}" presName="aSpace" presStyleCnt="0"/>
      <dgm:spPr/>
    </dgm:pt>
    <dgm:pt modelId="{D9A0E94C-EF23-4BF1-8123-ECB7E0E1B8FB}" type="pres">
      <dgm:prSet presAssocID="{7487D5AB-C835-46F2-A2DC-D718A0F185C4}" presName="aNode" presStyleLbl="fgAcc1" presStyleIdx="1" presStyleCnt="3" custScaleX="66421" custScaleY="99068" custLinFactY="31334" custLinFactNeighborX="-52014" custLinFactNeighborY="100000">
        <dgm:presLayoutVars>
          <dgm:bulletEnabled val="1"/>
        </dgm:presLayoutVars>
      </dgm:prSet>
      <dgm:spPr/>
    </dgm:pt>
    <dgm:pt modelId="{85468C39-4580-4BE2-96EF-8AB2B9046416}" type="pres">
      <dgm:prSet presAssocID="{7487D5AB-C835-46F2-A2DC-D718A0F185C4}" presName="aSpace" presStyleCnt="0"/>
      <dgm:spPr/>
    </dgm:pt>
    <dgm:pt modelId="{D72BD46E-FEA3-417E-A807-96E63A3FCC7A}" type="pres">
      <dgm:prSet presAssocID="{345AC635-6D18-4CF8-8AA5-78FF429B2A6D}" presName="aNode" presStyleLbl="fgAcc1" presStyleIdx="2" presStyleCnt="3" custScaleX="68497" custScaleY="98455" custLinFactY="30345" custLinFactNeighborX="-51879" custLinFactNeighborY="100000">
        <dgm:presLayoutVars>
          <dgm:bulletEnabled val="1"/>
        </dgm:presLayoutVars>
      </dgm:prSet>
      <dgm:spPr/>
    </dgm:pt>
    <dgm:pt modelId="{B41472EB-8DC3-4DDB-97CD-E6DB37E280AB}" type="pres">
      <dgm:prSet presAssocID="{345AC635-6D18-4CF8-8AA5-78FF429B2A6D}" presName="aSpace" presStyleCnt="0"/>
      <dgm:spPr/>
    </dgm:pt>
  </dgm:ptLst>
  <dgm:cxnLst>
    <dgm:cxn modelId="{C99C9743-BD35-49C5-8793-EC11AA2CF0EA}" type="presOf" srcId="{5976D3B5-1A80-4AA1-A839-501C487686AA}" destId="{531CF8C0-72CC-43BE-8C6B-3EDA99D50601}" srcOrd="0" destOrd="0" presId="urn:microsoft.com/office/officeart/2005/8/layout/pyramid2"/>
    <dgm:cxn modelId="{9B03988F-BCF0-44AE-98AE-FCF24D427856}" srcId="{5976D3B5-1A80-4AA1-A839-501C487686AA}" destId="{7487D5AB-C835-46F2-A2DC-D718A0F185C4}" srcOrd="1" destOrd="0" parTransId="{4BA77800-A212-4BC2-AE95-6604B7DDFCD6}" sibTransId="{93B50E76-15E4-48A1-B162-FCAA4E92FFE8}"/>
    <dgm:cxn modelId="{BA051F93-BAEB-4E99-8FD2-C517A35AAD4E}" type="presOf" srcId="{B5A668CE-0210-489A-9B23-C4A9E2A7F55F}" destId="{97A68B0D-80C8-485A-BA61-CFC476ACEE24}" srcOrd="0" destOrd="0" presId="urn:microsoft.com/office/officeart/2005/8/layout/pyramid2"/>
    <dgm:cxn modelId="{1A4A9AB7-ED84-47AC-A158-747E8989679F}" srcId="{5976D3B5-1A80-4AA1-A839-501C487686AA}" destId="{B5A668CE-0210-489A-9B23-C4A9E2A7F55F}" srcOrd="0" destOrd="0" parTransId="{5C8425C4-88DE-490C-8FDC-7A83903CB21B}" sibTransId="{5E8BC55F-B0DF-410E-92C2-F1CD57C1FCC6}"/>
    <dgm:cxn modelId="{1192AFD8-41E9-4EF0-B817-C68D78CDFBCA}" type="presOf" srcId="{7487D5AB-C835-46F2-A2DC-D718A0F185C4}" destId="{D9A0E94C-EF23-4BF1-8123-ECB7E0E1B8FB}" srcOrd="0" destOrd="0" presId="urn:microsoft.com/office/officeart/2005/8/layout/pyramid2"/>
    <dgm:cxn modelId="{A98D8BDA-A815-48B3-9918-F9A8FCCDBC14}" srcId="{5976D3B5-1A80-4AA1-A839-501C487686AA}" destId="{345AC635-6D18-4CF8-8AA5-78FF429B2A6D}" srcOrd="2" destOrd="0" parTransId="{3F6D1902-F062-4EBE-84BF-0961262CB44C}" sibTransId="{3C6A59CF-F586-4AF5-85B6-E57219359676}"/>
    <dgm:cxn modelId="{59C9FDDD-F9DF-4ABB-A3F5-9BAEF0469738}" type="presOf" srcId="{345AC635-6D18-4CF8-8AA5-78FF429B2A6D}" destId="{D72BD46E-FEA3-417E-A807-96E63A3FCC7A}" srcOrd="0" destOrd="0" presId="urn:microsoft.com/office/officeart/2005/8/layout/pyramid2"/>
    <dgm:cxn modelId="{EEFBCBBB-5547-446E-851C-B351A34FEBA0}" type="presParOf" srcId="{531CF8C0-72CC-43BE-8C6B-3EDA99D50601}" destId="{78C01B68-AD7F-490E-B0A0-93BECADD2A98}" srcOrd="0" destOrd="0" presId="urn:microsoft.com/office/officeart/2005/8/layout/pyramid2"/>
    <dgm:cxn modelId="{2AA2D8BD-C01F-4C45-B011-9B93027721ED}" type="presParOf" srcId="{531CF8C0-72CC-43BE-8C6B-3EDA99D50601}" destId="{11C1445A-7AAC-45EA-B3AC-9CDCCBC03F9D}" srcOrd="1" destOrd="0" presId="urn:microsoft.com/office/officeart/2005/8/layout/pyramid2"/>
    <dgm:cxn modelId="{11E49043-169D-4B8C-BC5F-DDD86209651D}" type="presParOf" srcId="{11C1445A-7AAC-45EA-B3AC-9CDCCBC03F9D}" destId="{97A68B0D-80C8-485A-BA61-CFC476ACEE24}" srcOrd="0" destOrd="0" presId="urn:microsoft.com/office/officeart/2005/8/layout/pyramid2"/>
    <dgm:cxn modelId="{D50144C4-522E-4E5D-B933-6D95A64A0F86}" type="presParOf" srcId="{11C1445A-7AAC-45EA-B3AC-9CDCCBC03F9D}" destId="{9BAE761C-C29A-4413-A7A0-6916DA47B82A}" srcOrd="1" destOrd="0" presId="urn:microsoft.com/office/officeart/2005/8/layout/pyramid2"/>
    <dgm:cxn modelId="{87725388-9EC7-464F-892A-0CCB9C18769C}" type="presParOf" srcId="{11C1445A-7AAC-45EA-B3AC-9CDCCBC03F9D}" destId="{D9A0E94C-EF23-4BF1-8123-ECB7E0E1B8FB}" srcOrd="2" destOrd="0" presId="urn:microsoft.com/office/officeart/2005/8/layout/pyramid2"/>
    <dgm:cxn modelId="{19C70C34-681C-4F93-98AD-EE68CE984515}" type="presParOf" srcId="{11C1445A-7AAC-45EA-B3AC-9CDCCBC03F9D}" destId="{85468C39-4580-4BE2-96EF-8AB2B9046416}" srcOrd="3" destOrd="0" presId="urn:microsoft.com/office/officeart/2005/8/layout/pyramid2"/>
    <dgm:cxn modelId="{31D633FC-6F32-4771-8C4C-733E726E3C7E}" type="presParOf" srcId="{11C1445A-7AAC-45EA-B3AC-9CDCCBC03F9D}" destId="{D72BD46E-FEA3-417E-A807-96E63A3FCC7A}" srcOrd="4" destOrd="0" presId="urn:microsoft.com/office/officeart/2005/8/layout/pyramid2"/>
    <dgm:cxn modelId="{4B81635C-C589-4AB0-A2DC-C0498C38756E}" type="presParOf" srcId="{11C1445A-7AAC-45EA-B3AC-9CDCCBC03F9D}" destId="{B41472EB-8DC3-4DDB-97CD-E6DB37E280AB}" srcOrd="5"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01B68-AD7F-490E-B0A0-93BECADD2A98}">
      <dsp:nvSpPr>
        <dsp:cNvPr id="0" name=""/>
        <dsp:cNvSpPr/>
      </dsp:nvSpPr>
      <dsp:spPr>
        <a:xfrm>
          <a:off x="0" y="0"/>
          <a:ext cx="6658177" cy="6182296"/>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A68B0D-80C8-485A-BA61-CFC476ACEE24}">
      <dsp:nvSpPr>
        <dsp:cNvPr id="0" name=""/>
        <dsp:cNvSpPr/>
      </dsp:nvSpPr>
      <dsp:spPr>
        <a:xfrm>
          <a:off x="2467945" y="1315872"/>
          <a:ext cx="1623717" cy="1464697"/>
        </a:xfrm>
        <a:prstGeom prst="round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Tier 3</a:t>
          </a:r>
          <a:r>
            <a:rPr lang="en-GB" sz="2100" kern="1200" dirty="0"/>
            <a:t>: Subject terminology</a:t>
          </a:r>
        </a:p>
      </dsp:txBody>
      <dsp:txXfrm>
        <a:off x="2539446" y="1387373"/>
        <a:ext cx="1480715" cy="1321695"/>
      </dsp:txXfrm>
    </dsp:sp>
    <dsp:sp modelId="{D9A0E94C-EF23-4BF1-8123-ECB7E0E1B8FB}">
      <dsp:nvSpPr>
        <dsp:cNvPr id="0" name=""/>
        <dsp:cNvSpPr/>
      </dsp:nvSpPr>
      <dsp:spPr>
        <a:xfrm>
          <a:off x="2405179" y="2919320"/>
          <a:ext cx="1742168" cy="1464180"/>
        </a:xfrm>
        <a:prstGeom prst="round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Tier 2</a:t>
          </a:r>
          <a:r>
            <a:rPr lang="en-GB" sz="2100" kern="1200" dirty="0"/>
            <a:t>: Extended words</a:t>
          </a:r>
        </a:p>
      </dsp:txBody>
      <dsp:txXfrm>
        <a:off x="2476654" y="2990795"/>
        <a:ext cx="1599218" cy="1321230"/>
      </dsp:txXfrm>
    </dsp:sp>
    <dsp:sp modelId="{D72BD46E-FEA3-417E-A807-96E63A3FCC7A}">
      <dsp:nvSpPr>
        <dsp:cNvPr id="0" name=""/>
        <dsp:cNvSpPr/>
      </dsp:nvSpPr>
      <dsp:spPr>
        <a:xfrm>
          <a:off x="2381494" y="4553628"/>
          <a:ext cx="1796620" cy="1455120"/>
        </a:xfrm>
        <a:prstGeom prst="round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Tier 1</a:t>
          </a:r>
          <a:r>
            <a:rPr lang="en-GB" sz="2100" kern="1200" dirty="0"/>
            <a:t>: Core vocabulary</a:t>
          </a:r>
        </a:p>
      </dsp:txBody>
      <dsp:txXfrm>
        <a:off x="2452527" y="4624661"/>
        <a:ext cx="1654554" cy="13130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64B4CBD-A206-4A7C-B191-93061FBF6C59}" type="datetimeFigureOut">
              <a:rPr lang="en-GB" smtClean="0"/>
              <a:t>23/04/2024</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CFF2077-3FDD-4431-9444-5AAEDBADFC95}" type="slidenum">
              <a:rPr lang="en-GB" smtClean="0"/>
              <a:t>‹#›</a:t>
            </a:fld>
            <a:endParaRPr lang="en-GB"/>
          </a:p>
        </p:txBody>
      </p:sp>
    </p:spTree>
    <p:extLst>
      <p:ext uri="{BB962C8B-B14F-4D97-AF65-F5344CB8AC3E}">
        <p14:creationId xmlns:p14="http://schemas.microsoft.com/office/powerpoint/2010/main" val="174322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DD216AD-6F8A-4746-8D3F-89218396058A}" type="datetimeFigureOut">
              <a:rPr lang="en-GB" smtClean="0"/>
              <a:t>23/04/2024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2E994AB-9886-4942-9518-C46A2A4A9EB5}" type="slidenum">
              <a:rPr lang="en-GB" smtClean="0"/>
              <a:t>‹#›</a:t>
            </a:fld>
            <a:endParaRPr lang="en-GB"/>
          </a:p>
        </p:txBody>
      </p:sp>
    </p:spTree>
    <p:extLst>
      <p:ext uri="{BB962C8B-B14F-4D97-AF65-F5344CB8AC3E}">
        <p14:creationId xmlns:p14="http://schemas.microsoft.com/office/powerpoint/2010/main" val="362400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692920" indent="-266508" eaLnBrk="0" hangingPunct="0">
              <a:defRPr>
                <a:solidFill>
                  <a:schemeClr val="tx1"/>
                </a:solidFill>
                <a:latin typeface="Arial" charset="0"/>
              </a:defRPr>
            </a:lvl2pPr>
            <a:lvl3pPr marL="1066030" indent="-213206" eaLnBrk="0" hangingPunct="0">
              <a:defRPr>
                <a:solidFill>
                  <a:schemeClr val="tx1"/>
                </a:solidFill>
                <a:latin typeface="Arial" charset="0"/>
              </a:defRPr>
            </a:lvl3pPr>
            <a:lvl4pPr marL="1492442" indent="-213206" eaLnBrk="0" hangingPunct="0">
              <a:defRPr>
                <a:solidFill>
                  <a:schemeClr val="tx1"/>
                </a:solidFill>
                <a:latin typeface="Arial" charset="0"/>
              </a:defRPr>
            </a:lvl4pPr>
            <a:lvl5pPr marL="1918855" indent="-213206" eaLnBrk="0" hangingPunct="0">
              <a:defRPr>
                <a:solidFill>
                  <a:schemeClr val="tx1"/>
                </a:solidFill>
                <a:latin typeface="Arial" charset="0"/>
              </a:defRPr>
            </a:lvl5pPr>
            <a:lvl6pPr marL="2345267" indent="-213206" eaLnBrk="0" fontAlgn="base" hangingPunct="0">
              <a:spcBef>
                <a:spcPct val="0"/>
              </a:spcBef>
              <a:spcAft>
                <a:spcPct val="0"/>
              </a:spcAft>
              <a:defRPr>
                <a:solidFill>
                  <a:schemeClr val="tx1"/>
                </a:solidFill>
                <a:latin typeface="Arial" charset="0"/>
              </a:defRPr>
            </a:lvl6pPr>
            <a:lvl7pPr marL="2771678" indent="-213206" eaLnBrk="0" fontAlgn="base" hangingPunct="0">
              <a:spcBef>
                <a:spcPct val="0"/>
              </a:spcBef>
              <a:spcAft>
                <a:spcPct val="0"/>
              </a:spcAft>
              <a:defRPr>
                <a:solidFill>
                  <a:schemeClr val="tx1"/>
                </a:solidFill>
                <a:latin typeface="Arial" charset="0"/>
              </a:defRPr>
            </a:lvl7pPr>
            <a:lvl8pPr marL="3198090" indent="-213206" eaLnBrk="0" fontAlgn="base" hangingPunct="0">
              <a:spcBef>
                <a:spcPct val="0"/>
              </a:spcBef>
              <a:spcAft>
                <a:spcPct val="0"/>
              </a:spcAft>
              <a:defRPr>
                <a:solidFill>
                  <a:schemeClr val="tx1"/>
                </a:solidFill>
                <a:latin typeface="Arial" charset="0"/>
              </a:defRPr>
            </a:lvl8pPr>
            <a:lvl9pPr marL="3624503" indent="-213206"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B6BD34-A8CF-47DD-AF02-356F1A47127B}"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Ask staff to read and discuss.</a:t>
            </a:r>
          </a:p>
        </p:txBody>
      </p:sp>
      <p:sp>
        <p:nvSpPr>
          <p:cNvPr id="37893" name="Slide Number Placeholder 3"/>
          <p:cNvSpPr txBox="1">
            <a:spLocks noGrp="1"/>
          </p:cNvSpPr>
          <p:nvPr/>
        </p:nvSpPr>
        <p:spPr bwMode="auto">
          <a:xfrm>
            <a:off x="3849253" y="9428106"/>
            <a:ext cx="2946860" cy="49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282" tIns="42641" rIns="85282" bIns="42641"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C77BCEC-7FF1-44E2-8906-46CED2015C00}"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Date Placeholder 1"/>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03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90488" y="744538"/>
            <a:ext cx="6616700" cy="3722687"/>
          </a:xfrm>
          <a:ln/>
        </p:spPr>
      </p:sp>
      <p:sp>
        <p:nvSpPr>
          <p:cNvPr id="25603" name="Rectangle 3"/>
          <p:cNvSpPr>
            <a:spLocks noGrp="1" noChangeArrowheads="1"/>
          </p:cNvSpPr>
          <p:nvPr>
            <p:ph type="body" idx="1"/>
          </p:nvPr>
        </p:nvSpPr>
        <p:spPr>
          <a:xfrm>
            <a:off x="906358" y="4715155"/>
            <a:ext cx="4984962" cy="4466987"/>
          </a:xfrm>
        </p:spPr>
        <p:txBody>
          <a:bodyPr/>
          <a:lstStyle/>
          <a:p>
            <a:r>
              <a:rPr lang="en-GB" dirty="0"/>
              <a:t>Good model to decide what type/s of difficulty pupil has, what to work on</a:t>
            </a:r>
          </a:p>
          <a:p>
            <a:endParaRPr lang="en-GB" baseline="0" dirty="0"/>
          </a:p>
          <a:p>
            <a:endParaRPr lang="en-GB" dirty="0"/>
          </a:p>
          <a:p>
            <a:endParaRPr lang="en-GB" dirty="0"/>
          </a:p>
          <a:p>
            <a:endParaRPr lang="en-GB"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175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0649" indent="-273327" eaLnBrk="0" hangingPunct="0">
              <a:defRPr>
                <a:solidFill>
                  <a:schemeClr val="tx1"/>
                </a:solidFill>
                <a:latin typeface="Arial" charset="0"/>
              </a:defRPr>
            </a:lvl2pPr>
            <a:lvl3pPr marL="1093306" indent="-218662" eaLnBrk="0" hangingPunct="0">
              <a:defRPr>
                <a:solidFill>
                  <a:schemeClr val="tx1"/>
                </a:solidFill>
                <a:latin typeface="Arial" charset="0"/>
              </a:defRPr>
            </a:lvl3pPr>
            <a:lvl4pPr marL="1530627" indent="-218662" eaLnBrk="0" hangingPunct="0">
              <a:defRPr>
                <a:solidFill>
                  <a:schemeClr val="tx1"/>
                </a:solidFill>
                <a:latin typeface="Arial" charset="0"/>
              </a:defRPr>
            </a:lvl4pPr>
            <a:lvl5pPr marL="1967951" indent="-218662" eaLnBrk="0" hangingPunct="0">
              <a:defRPr>
                <a:solidFill>
                  <a:schemeClr val="tx1"/>
                </a:solidFill>
                <a:latin typeface="Arial" charset="0"/>
              </a:defRPr>
            </a:lvl5pPr>
            <a:lvl6pPr marL="2405272" indent="-218662" eaLnBrk="0" fontAlgn="base" hangingPunct="0">
              <a:spcBef>
                <a:spcPct val="0"/>
              </a:spcBef>
              <a:spcAft>
                <a:spcPct val="0"/>
              </a:spcAft>
              <a:defRPr>
                <a:solidFill>
                  <a:schemeClr val="tx1"/>
                </a:solidFill>
                <a:latin typeface="Arial" charset="0"/>
              </a:defRPr>
            </a:lvl6pPr>
            <a:lvl7pPr marL="2842595" indent="-218662" eaLnBrk="0" fontAlgn="base" hangingPunct="0">
              <a:spcBef>
                <a:spcPct val="0"/>
              </a:spcBef>
              <a:spcAft>
                <a:spcPct val="0"/>
              </a:spcAft>
              <a:defRPr>
                <a:solidFill>
                  <a:schemeClr val="tx1"/>
                </a:solidFill>
                <a:latin typeface="Arial" charset="0"/>
              </a:defRPr>
            </a:lvl7pPr>
            <a:lvl8pPr marL="3279917" indent="-218662" eaLnBrk="0" fontAlgn="base" hangingPunct="0">
              <a:spcBef>
                <a:spcPct val="0"/>
              </a:spcBef>
              <a:spcAft>
                <a:spcPct val="0"/>
              </a:spcAft>
              <a:defRPr>
                <a:solidFill>
                  <a:schemeClr val="tx1"/>
                </a:solidFill>
                <a:latin typeface="Arial" charset="0"/>
              </a:defRPr>
            </a:lvl8pPr>
            <a:lvl9pPr marL="3717240" indent="-218662"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DF9802-E3C8-41E2-81EF-4A5E5929D295}"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867" name="Rectangle 7"/>
          <p:cNvSpPr txBox="1">
            <a:spLocks noGrp="1" noChangeArrowheads="1"/>
          </p:cNvSpPr>
          <p:nvPr/>
        </p:nvSpPr>
        <p:spPr bwMode="auto">
          <a:xfrm>
            <a:off x="3850445" y="9428585"/>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65" tIns="43731" rIns="87465" bIns="4373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8CCC9D-2F59-4827-B433-5D8D9B4DC8B3}" type="slidenum">
              <a:rPr kumimoji="0" lang="en-US" sz="11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Arial" charset="0"/>
              <a:ea typeface="+mn-ea"/>
              <a:cs typeface="+mn-cs"/>
            </a:endParaRPr>
          </a:p>
        </p:txBody>
      </p:sp>
      <p:sp>
        <p:nvSpPr>
          <p:cNvPr id="36868" name="Rectangle 2"/>
          <p:cNvSpPr>
            <a:spLocks noGrp="1" noRot="1" noChangeAspect="1" noChangeArrowheads="1" noTextEdit="1"/>
          </p:cNvSpPr>
          <p:nvPr>
            <p:ph type="sldImg"/>
          </p:nvPr>
        </p:nvSpPr>
        <p:spPr>
          <a:xfrm>
            <a:off x="101600" y="76200"/>
            <a:ext cx="6384925" cy="3592513"/>
          </a:xfrm>
          <a:ln/>
        </p:spPr>
      </p:sp>
      <p:sp>
        <p:nvSpPr>
          <p:cNvPr id="36869" name="Rectangle 4"/>
          <p:cNvSpPr>
            <a:spLocks noGrp="1" noChangeArrowheads="1"/>
          </p:cNvSpPr>
          <p:nvPr>
            <p:ph type="body" idx="1"/>
          </p:nvPr>
        </p:nvSpPr>
        <p:spPr>
          <a:xfrm>
            <a:off x="615253" y="3669068"/>
            <a:ext cx="5438140" cy="55354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dirty="0">
                <a:solidFill>
                  <a:srgbClr val="FF0000"/>
                </a:solidFill>
                <a:latin typeface="Arial Narrow" pitchFamily="34" charset="0"/>
              </a:rPr>
              <a:t>Language is a complex process – input and output skills involved</a:t>
            </a:r>
          </a:p>
          <a:p>
            <a:pPr eaLnBrk="1" hangingPunct="1">
              <a:lnSpc>
                <a:spcPct val="80000"/>
              </a:lnSpc>
            </a:pPr>
            <a:endParaRPr lang="en-GB" sz="700" dirty="0"/>
          </a:p>
          <a:p>
            <a:pPr eaLnBrk="1" hangingPunct="1">
              <a:lnSpc>
                <a:spcPct val="80000"/>
              </a:lnSpc>
            </a:pPr>
            <a:r>
              <a:rPr lang="en-GB" sz="700" dirty="0"/>
              <a:t>Good literacy requires efficient input skills so word is stored accurately, also has an impact on vocabulary development</a:t>
            </a:r>
          </a:p>
          <a:p>
            <a:pPr eaLnBrk="1" hangingPunct="1">
              <a:lnSpc>
                <a:spcPct val="80000"/>
              </a:lnSpc>
            </a:pPr>
            <a:endParaRPr lang="en-GB" sz="700" dirty="0"/>
          </a:p>
          <a:p>
            <a:pPr marL="0" marR="0" indent="0" algn="l" defTabSz="914400" rtl="0" eaLnBrk="1" fontAlgn="auto" latinLnBrk="0" hangingPunct="1">
              <a:lnSpc>
                <a:spcPct val="80000"/>
              </a:lnSpc>
              <a:spcBef>
                <a:spcPts val="0"/>
              </a:spcBef>
              <a:spcAft>
                <a:spcPts val="0"/>
              </a:spcAft>
              <a:buClrTx/>
              <a:buSzTx/>
              <a:buFontTx/>
              <a:buNone/>
              <a:tabLst/>
              <a:defRPr/>
            </a:pPr>
            <a:r>
              <a:rPr lang="en-GB" sz="700" dirty="0"/>
              <a:t>Explain input skills</a:t>
            </a:r>
          </a:p>
          <a:p>
            <a:pPr eaLnBrk="1" hangingPunct="1">
              <a:lnSpc>
                <a:spcPct val="80000"/>
              </a:lnSpc>
            </a:pPr>
            <a:r>
              <a:rPr lang="en-GB" sz="700" dirty="0"/>
              <a:t>SALT often needed for output skills</a:t>
            </a:r>
          </a:p>
          <a:p>
            <a:pPr eaLnBrk="1" hangingPunct="1">
              <a:lnSpc>
                <a:spcPct val="80000"/>
              </a:lnSpc>
            </a:pPr>
            <a:endParaRPr lang="en-GB" sz="700" dirty="0"/>
          </a:p>
          <a:p>
            <a:pPr eaLnBrk="1" hangingPunct="1">
              <a:lnSpc>
                <a:spcPct val="80000"/>
              </a:lnSpc>
            </a:pPr>
            <a:r>
              <a:rPr lang="en-GB" sz="700" dirty="0"/>
              <a:t>Explain difference between slushy speech and sound substitution errors, when a SALT is needed</a:t>
            </a:r>
          </a:p>
          <a:p>
            <a:pPr eaLnBrk="1" hangingPunct="1">
              <a:lnSpc>
                <a:spcPct val="80000"/>
              </a:lnSpc>
            </a:pPr>
            <a:endParaRPr lang="en-GB" sz="700" dirty="0"/>
          </a:p>
          <a:p>
            <a:pPr eaLnBrk="1" hangingPunct="1">
              <a:lnSpc>
                <a:spcPct val="80000"/>
              </a:lnSpc>
            </a:pPr>
            <a:r>
              <a:rPr lang="en-GB" sz="700" dirty="0"/>
              <a:t>Links to speech processing</a:t>
            </a:r>
          </a:p>
          <a:p>
            <a:pPr eaLnBrk="1" hangingPunct="1">
              <a:lnSpc>
                <a:spcPct val="80000"/>
              </a:lnSpc>
            </a:pPr>
            <a:r>
              <a:rPr lang="en-GB" sz="700" dirty="0"/>
              <a:t>Explain poor representation,</a:t>
            </a:r>
            <a:r>
              <a:rPr lang="en-GB" sz="700" baseline="0" dirty="0"/>
              <a:t> e.g. </a:t>
            </a:r>
            <a:r>
              <a:rPr lang="en-GB" sz="700" dirty="0"/>
              <a:t>nana</a:t>
            </a:r>
          </a:p>
          <a:p>
            <a:pPr eaLnBrk="1" hangingPunct="1">
              <a:lnSpc>
                <a:spcPct val="80000"/>
              </a:lnSpc>
            </a:pPr>
            <a:endParaRPr lang="en-GB" dirty="0">
              <a:solidFill>
                <a:srgbClr val="FF0000"/>
              </a:solidFill>
              <a:latin typeface="Arial Narrow" pitchFamily="34" charset="0"/>
            </a:endParaRPr>
          </a:p>
        </p:txBody>
      </p:sp>
      <p:sp>
        <p:nvSpPr>
          <p:cNvPr id="36870" name="Slide Number Placeholder 1"/>
          <p:cNvSpPr txBox="1">
            <a:spLocks noGrp="1"/>
          </p:cNvSpPr>
          <p:nvPr/>
        </p:nvSpPr>
        <p:spPr bwMode="auto">
          <a:xfrm>
            <a:off x="3850445" y="9428585"/>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65" tIns="43731" rIns="87465" bIns="4373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C5F34-B04F-49ED-82D5-4B5FB46B8DCA}" type="slidenum">
              <a:rPr kumimoji="0" lang="en-US" sz="11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Date Placeholder 2"/>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90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pitchFamily="34" charset="0"/>
              </a:defRPr>
            </a:lvl1pPr>
            <a:lvl2pPr marL="742879" indent="-285723" eaLnBrk="0" hangingPunct="0">
              <a:spcBef>
                <a:spcPct val="30000"/>
              </a:spcBef>
              <a:defRPr kumimoji="1" sz="1200">
                <a:solidFill>
                  <a:schemeClr val="tx1"/>
                </a:solidFill>
                <a:latin typeface="Arial" pitchFamily="34" charset="0"/>
              </a:defRPr>
            </a:lvl2pPr>
            <a:lvl3pPr marL="1142892" indent="-228579" eaLnBrk="0" hangingPunct="0">
              <a:spcBef>
                <a:spcPct val="30000"/>
              </a:spcBef>
              <a:defRPr kumimoji="1" sz="1200">
                <a:solidFill>
                  <a:schemeClr val="tx1"/>
                </a:solidFill>
                <a:latin typeface="Arial" pitchFamily="34" charset="0"/>
              </a:defRPr>
            </a:lvl3pPr>
            <a:lvl4pPr marL="1600049" indent="-228579" eaLnBrk="0" hangingPunct="0">
              <a:spcBef>
                <a:spcPct val="30000"/>
              </a:spcBef>
              <a:defRPr kumimoji="1" sz="1200">
                <a:solidFill>
                  <a:schemeClr val="tx1"/>
                </a:solidFill>
                <a:latin typeface="Arial" pitchFamily="34" charset="0"/>
              </a:defRPr>
            </a:lvl4pPr>
            <a:lvl5pPr marL="2057206" indent="-228579" eaLnBrk="0" hangingPunct="0">
              <a:spcBef>
                <a:spcPct val="30000"/>
              </a:spcBef>
              <a:defRPr kumimoji="1" sz="1200">
                <a:solidFill>
                  <a:schemeClr val="tx1"/>
                </a:solidFill>
                <a:latin typeface="Arial" pitchFamily="34" charset="0"/>
              </a:defRPr>
            </a:lvl5pPr>
            <a:lvl6pPr marL="2514362" indent="-228579" eaLnBrk="0" fontAlgn="base" hangingPunct="0">
              <a:spcBef>
                <a:spcPct val="30000"/>
              </a:spcBef>
              <a:spcAft>
                <a:spcPct val="0"/>
              </a:spcAft>
              <a:defRPr kumimoji="1" sz="1200">
                <a:solidFill>
                  <a:schemeClr val="tx1"/>
                </a:solidFill>
                <a:latin typeface="Arial" pitchFamily="34" charset="0"/>
              </a:defRPr>
            </a:lvl6pPr>
            <a:lvl7pPr marL="2971519" indent="-228579" eaLnBrk="0" fontAlgn="base" hangingPunct="0">
              <a:spcBef>
                <a:spcPct val="30000"/>
              </a:spcBef>
              <a:spcAft>
                <a:spcPct val="0"/>
              </a:spcAft>
              <a:defRPr kumimoji="1" sz="1200">
                <a:solidFill>
                  <a:schemeClr val="tx1"/>
                </a:solidFill>
                <a:latin typeface="Arial" pitchFamily="34" charset="0"/>
              </a:defRPr>
            </a:lvl7pPr>
            <a:lvl8pPr marL="3428676" indent="-228579" eaLnBrk="0" fontAlgn="base" hangingPunct="0">
              <a:spcBef>
                <a:spcPct val="30000"/>
              </a:spcBef>
              <a:spcAft>
                <a:spcPct val="0"/>
              </a:spcAft>
              <a:defRPr kumimoji="1" sz="1200">
                <a:solidFill>
                  <a:schemeClr val="tx1"/>
                </a:solidFill>
                <a:latin typeface="Arial" pitchFamily="34" charset="0"/>
              </a:defRPr>
            </a:lvl8pPr>
            <a:lvl9pPr marL="3885832" indent="-228579" eaLnBrk="0" fontAlgn="base" hangingPunct="0">
              <a:spcBef>
                <a:spcPct val="30000"/>
              </a:spcBef>
              <a:spcAft>
                <a:spcPct val="0"/>
              </a:spcAft>
              <a:defRPr kumimoji="1" sz="12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965E5D4-4844-4916-9AD3-D47604157D46}" type="slidenum">
              <a:rPr kumimoji="0" lang="en-GB" altLang="en-US"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en-GB" altLang="en-US" sz="12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r>
              <a:rPr lang="en-GB" dirty="0"/>
              <a:t>Blank Levels are an ideal way to assess and teach sentence understanding</a:t>
            </a:r>
          </a:p>
          <a:p>
            <a:r>
              <a:rPr lang="en-GB" dirty="0"/>
              <a:t>Blank levels move from the concrete to the abstract and demonstrate the progression in verbal reasoning skills</a:t>
            </a:r>
          </a:p>
          <a:p>
            <a:endParaRPr lang="en-GB" dirty="0"/>
          </a:p>
          <a:p>
            <a:r>
              <a:rPr lang="en-GB" dirty="0"/>
              <a:t>Useful way to structure a teaching sequence</a:t>
            </a:r>
            <a:r>
              <a:rPr lang="en-GB" baseline="0" dirty="0"/>
              <a:t> – (1) topic </a:t>
            </a:r>
            <a:r>
              <a:rPr lang="en-GB" dirty="0"/>
              <a:t>vocabulary, e.g. types of</a:t>
            </a:r>
            <a:r>
              <a:rPr lang="en-GB" baseline="0" dirty="0"/>
              <a:t> </a:t>
            </a:r>
            <a:r>
              <a:rPr lang="en-GB" dirty="0"/>
              <a:t>rocks</a:t>
            </a:r>
            <a:r>
              <a:rPr lang="en-GB" baseline="0" dirty="0"/>
              <a:t>, (2) concepts and properties – practical experience with porous, permeable, rigid, (3) explaining what you are doing and (4) inferring what might/could/should happen.</a:t>
            </a:r>
            <a:endParaRPr lang="en-GB" dirty="0"/>
          </a:p>
          <a:p>
            <a:endParaRPr lang="en-GB" dirty="0"/>
          </a:p>
          <a:p>
            <a:pPr>
              <a:spcBef>
                <a:spcPct val="50000"/>
              </a:spcBef>
            </a:pPr>
            <a:endParaRPr lang="en-GB" altLang="en-US" baseline="0" dirty="0">
              <a:latin typeface="Arial" pitchFamily="34" charset="0"/>
            </a:endParaRPr>
          </a:p>
        </p:txBody>
      </p:sp>
      <p:sp>
        <p:nvSpPr>
          <p:cNvPr id="98309" name="Date Placeholder 1"/>
          <p:cNvSpPr>
            <a:spLocks noGrp="1"/>
          </p:cNvSpPr>
          <p:nvPr>
            <p:ph type="dt" sz="quarter" idx="1"/>
          </p:nvPr>
        </p:nvSpPr>
        <p:spPr>
          <a:noFill/>
        </p:spPr>
        <p:txBody>
          <a:bodyPr/>
          <a:lstStyle>
            <a:lvl1pPr eaLnBrk="0" hangingPunct="0">
              <a:spcBef>
                <a:spcPct val="30000"/>
              </a:spcBef>
              <a:defRPr kumimoji="1" sz="1200">
                <a:solidFill>
                  <a:schemeClr val="tx1"/>
                </a:solidFill>
                <a:latin typeface="Arial" pitchFamily="34" charset="0"/>
              </a:defRPr>
            </a:lvl1pPr>
            <a:lvl2pPr marL="742879" indent="-285723" eaLnBrk="0" hangingPunct="0">
              <a:spcBef>
                <a:spcPct val="30000"/>
              </a:spcBef>
              <a:defRPr kumimoji="1" sz="1200">
                <a:solidFill>
                  <a:schemeClr val="tx1"/>
                </a:solidFill>
                <a:latin typeface="Arial" pitchFamily="34" charset="0"/>
              </a:defRPr>
            </a:lvl2pPr>
            <a:lvl3pPr marL="1142892" indent="-228579" eaLnBrk="0" hangingPunct="0">
              <a:spcBef>
                <a:spcPct val="30000"/>
              </a:spcBef>
              <a:defRPr kumimoji="1" sz="1200">
                <a:solidFill>
                  <a:schemeClr val="tx1"/>
                </a:solidFill>
                <a:latin typeface="Arial" pitchFamily="34" charset="0"/>
              </a:defRPr>
            </a:lvl3pPr>
            <a:lvl4pPr marL="1600049" indent="-228579" eaLnBrk="0" hangingPunct="0">
              <a:spcBef>
                <a:spcPct val="30000"/>
              </a:spcBef>
              <a:defRPr kumimoji="1" sz="1200">
                <a:solidFill>
                  <a:schemeClr val="tx1"/>
                </a:solidFill>
                <a:latin typeface="Arial" pitchFamily="34" charset="0"/>
              </a:defRPr>
            </a:lvl4pPr>
            <a:lvl5pPr marL="2057206" indent="-228579" eaLnBrk="0" hangingPunct="0">
              <a:spcBef>
                <a:spcPct val="30000"/>
              </a:spcBef>
              <a:defRPr kumimoji="1" sz="1200">
                <a:solidFill>
                  <a:schemeClr val="tx1"/>
                </a:solidFill>
                <a:latin typeface="Arial" pitchFamily="34" charset="0"/>
              </a:defRPr>
            </a:lvl5pPr>
            <a:lvl6pPr marL="2514362" indent="-228579" eaLnBrk="0" fontAlgn="base" hangingPunct="0">
              <a:spcBef>
                <a:spcPct val="30000"/>
              </a:spcBef>
              <a:spcAft>
                <a:spcPct val="0"/>
              </a:spcAft>
              <a:defRPr kumimoji="1" sz="1200">
                <a:solidFill>
                  <a:schemeClr val="tx1"/>
                </a:solidFill>
                <a:latin typeface="Arial" pitchFamily="34" charset="0"/>
              </a:defRPr>
            </a:lvl6pPr>
            <a:lvl7pPr marL="2971519" indent="-228579" eaLnBrk="0" fontAlgn="base" hangingPunct="0">
              <a:spcBef>
                <a:spcPct val="30000"/>
              </a:spcBef>
              <a:spcAft>
                <a:spcPct val="0"/>
              </a:spcAft>
              <a:defRPr kumimoji="1" sz="1200">
                <a:solidFill>
                  <a:schemeClr val="tx1"/>
                </a:solidFill>
                <a:latin typeface="Arial" pitchFamily="34" charset="0"/>
              </a:defRPr>
            </a:lvl7pPr>
            <a:lvl8pPr marL="3428676" indent="-228579" eaLnBrk="0" fontAlgn="base" hangingPunct="0">
              <a:spcBef>
                <a:spcPct val="30000"/>
              </a:spcBef>
              <a:spcAft>
                <a:spcPct val="0"/>
              </a:spcAft>
              <a:defRPr kumimoji="1" sz="1200">
                <a:solidFill>
                  <a:schemeClr val="tx1"/>
                </a:solidFill>
                <a:latin typeface="Arial" pitchFamily="34" charset="0"/>
              </a:defRPr>
            </a:lvl8pPr>
            <a:lvl9pPr marL="3885832" indent="-228579" eaLnBrk="0" fontAlgn="base" hangingPunct="0">
              <a:spcBef>
                <a:spcPct val="30000"/>
              </a:spcBef>
              <a:spcAft>
                <a:spcPct val="0"/>
              </a:spcAft>
              <a:defRPr kumimoji="1" sz="12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38282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E0003-2578-4CFE-ABFA-14FD6DF27B9E}"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28002" name="Slide Image Placeholder 1"/>
          <p:cNvSpPr>
            <a:spLocks noGrp="1" noRot="1" noChangeAspect="1" noTextEdit="1"/>
          </p:cNvSpPr>
          <p:nvPr>
            <p:ph type="sldImg"/>
          </p:nvPr>
        </p:nvSpPr>
        <p:spPr>
          <a:xfrm>
            <a:off x="90488" y="744538"/>
            <a:ext cx="6616700" cy="3722687"/>
          </a:xfrm>
          <a:ln/>
        </p:spPr>
      </p:sp>
      <p:sp>
        <p:nvSpPr>
          <p:cNvPr id="128003" name="Notes Placeholder 2"/>
          <p:cNvSpPr>
            <a:spLocks noGrp="1"/>
          </p:cNvSpPr>
          <p:nvPr>
            <p:ph type="body" idx="1"/>
          </p:nvPr>
        </p:nvSpPr>
        <p:spPr>
          <a:xfrm>
            <a:off x="906359" y="4715157"/>
            <a:ext cx="4984962" cy="4466987"/>
          </a:xfrm>
        </p:spPr>
        <p:txBody>
          <a:bodyPr/>
          <a:lstStyle/>
          <a:p>
            <a:r>
              <a:rPr lang="en-GB" dirty="0"/>
              <a:t>Can give out poster provided at the training</a:t>
            </a:r>
          </a:p>
        </p:txBody>
      </p:sp>
      <p:sp>
        <p:nvSpPr>
          <p:cNvPr id="128004" name="Slide Number Placeholder 3"/>
          <p:cNvSpPr txBox="1">
            <a:spLocks noGrp="1"/>
          </p:cNvSpPr>
          <p:nvPr/>
        </p:nvSpPr>
        <p:spPr bwMode="auto">
          <a:xfrm>
            <a:off x="3852020" y="9430310"/>
            <a:ext cx="2945660"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6" tIns="45673" rIns="91346" bIns="45673"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1A96A6-A4A2-45C7-9EB9-6FD3BFCE3B35}" type="slidenum">
              <a:rPr kumimoji="0" lang="en-GB" sz="1200" b="0" i="0" u="none" strike="noStrike" kern="1200" cap="none" spc="0" normalizeH="0" baseline="0" noProof="0">
                <a:ln>
                  <a:noFill/>
                </a:ln>
                <a:solidFill>
                  <a:prstClr val="black"/>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04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Cascade task for school</a:t>
            </a:r>
          </a:p>
          <a:p>
            <a:pPr marL="0" indent="0">
              <a:buNone/>
            </a:pPr>
            <a:r>
              <a:rPr lang="en-GB" dirty="0"/>
              <a:t>Research</a:t>
            </a:r>
            <a:r>
              <a:rPr lang="en-GB" baseline="0" dirty="0"/>
              <a:t> b</a:t>
            </a:r>
            <a:r>
              <a:rPr lang="en-GB" dirty="0"/>
              <a:t>y Isabel Beck</a:t>
            </a:r>
          </a:p>
          <a:p>
            <a:pPr marL="0" indent="0">
              <a:buNone/>
            </a:pPr>
            <a:r>
              <a:rPr lang="en-GB" dirty="0"/>
              <a:t>T2 is the focus for attainment</a:t>
            </a:r>
          </a:p>
          <a:p>
            <a:pPr marL="0" indent="0">
              <a:buNone/>
            </a:pPr>
            <a:r>
              <a:rPr lang="en-GB" dirty="0"/>
              <a:t>Equates</a:t>
            </a:r>
            <a:r>
              <a:rPr lang="en-GB" baseline="0" dirty="0"/>
              <a:t> to medium</a:t>
            </a:r>
            <a:r>
              <a:rPr lang="en-GB" dirty="0"/>
              <a:t> frequency</a:t>
            </a:r>
            <a:endParaRPr lang="en-GB"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CBC15-FD81-7946-A92E-7E876F1A93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12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solidFill>
                  <a:srgbClr val="152E72"/>
                </a:solidFill>
                <a:cs typeface="Arial"/>
              </a:rPr>
              <a:t>(pragmatics) </a:t>
            </a:r>
            <a:endParaRPr lang="en-GB" sz="1200" b="0" u="sng" dirty="0">
              <a:latin typeface="Arial" panose="020B0604020202020204" pitchFamily="34" charset="0"/>
              <a:cs typeface="Arial" panose="020B0604020202020204" pitchFamily="34" charset="0"/>
            </a:endParaRPr>
          </a:p>
          <a:p>
            <a:endParaRPr lang="en-GB" sz="1200" b="0" u="sng" dirty="0">
              <a:latin typeface="Arial" panose="020B0604020202020204" pitchFamily="34" charset="0"/>
              <a:cs typeface="Arial" panose="020B0604020202020204" pitchFamily="34" charset="0"/>
            </a:endParaRPr>
          </a:p>
          <a:p>
            <a:r>
              <a:rPr lang="en-GB" sz="1200" b="0" u="sng" dirty="0">
                <a:latin typeface="Arial" panose="020B0604020202020204" pitchFamily="34" charset="0"/>
                <a:cs typeface="Arial" panose="020B0604020202020204" pitchFamily="34" charset="0"/>
              </a:rPr>
              <a:t>Context is important because</a:t>
            </a:r>
            <a:r>
              <a:rPr lang="en-GB" sz="1200" b="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GB" sz="12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we say is ambiguous</a:t>
            </a:r>
          </a:p>
          <a:p>
            <a:pPr marL="285750" indent="-285750">
              <a:buFont typeface="Wingdings" panose="05000000000000000000" pitchFamily="2" charset="2"/>
              <a:buChar char="§"/>
            </a:pPr>
            <a:r>
              <a:rPr lang="en-GB" sz="12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we intend to communicate is not explicitly stated</a:t>
            </a:r>
          </a:p>
          <a:p>
            <a:pPr marL="285750" indent="-285750">
              <a:buFont typeface="Wingdings" panose="05000000000000000000" pitchFamily="2" charset="2"/>
              <a:buChar char="§"/>
            </a:pPr>
            <a:endParaRPr lang="en-GB"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GB" dirty="0"/>
              <a:t>Ambiguity</a:t>
            </a:r>
          </a:p>
          <a:p>
            <a:pPr marL="0" indent="0">
              <a:buNone/>
            </a:pPr>
            <a:r>
              <a:rPr lang="en-GB" dirty="0"/>
              <a:t>Intention</a:t>
            </a:r>
          </a:p>
          <a:p>
            <a:pPr marL="0" indent="0">
              <a:buNone/>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Children with pragmatic language impairment may say inappropriate or unrelated things during conversations or use unusual language and vocabulary. However, they can have age appropriate complexity of sentence construction and word structure and can appear to have fluent, complex and clearly articulated expressive language</a:t>
            </a:r>
          </a:p>
          <a:p>
            <a:pPr marL="0" indent="0">
              <a:buNone/>
            </a:pPr>
            <a:endParaRPr lang="en-GB" dirty="0"/>
          </a:p>
          <a:p>
            <a:pPr marL="0" indent="0">
              <a:buFont typeface="Wingdings" panose="05000000000000000000" pitchFamily="2" charset="2"/>
              <a:buNone/>
            </a:pPr>
            <a:endParaRPr lang="en-GB"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0497D-1873-41D2-83B8-70CA552CD2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345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8F9711D-5CDF-45FF-A7EB-550AB1180816}"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159329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F9711D-5CDF-45FF-A7EB-550AB1180816}"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374342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F9711D-5CDF-45FF-A7EB-550AB1180816}"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68996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B54E684-B5A7-45F1-A620-DB39E7B3144E}"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2914189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54E684-B5A7-45F1-A620-DB39E7B3144E}"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3437870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54E684-B5A7-45F1-A620-DB39E7B3144E}"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1775777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54E684-B5A7-45F1-A620-DB39E7B3144E}"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2183337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B54E684-B5A7-45F1-A620-DB39E7B3144E}" type="datetimeFigureOut">
              <a:rPr lang="en-GB" smtClean="0"/>
              <a:t>23/04/2024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300365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B54E684-B5A7-45F1-A620-DB39E7B3144E}"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3944944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4E684-B5A7-45F1-A620-DB39E7B3144E}"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2156137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4E684-B5A7-45F1-A620-DB39E7B3144E}"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294713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F9711D-5CDF-45FF-A7EB-550AB1180816}"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1845932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4E684-B5A7-45F1-A620-DB39E7B3144E}"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3345853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54E684-B5A7-45F1-A620-DB39E7B3144E}"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4133528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54E684-B5A7-45F1-A620-DB39E7B3144E}"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F77741-A5E8-4613-90DF-154D2B975643}" type="slidenum">
              <a:rPr lang="en-GB" smtClean="0"/>
              <a:t>‹#›</a:t>
            </a:fld>
            <a:endParaRPr lang="en-GB"/>
          </a:p>
        </p:txBody>
      </p:sp>
    </p:spTree>
    <p:extLst>
      <p:ext uri="{BB962C8B-B14F-4D97-AF65-F5344CB8AC3E}">
        <p14:creationId xmlns:p14="http://schemas.microsoft.com/office/powerpoint/2010/main" val="3235970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6"/>
            <a:ext cx="10972800" cy="4525963"/>
          </a:xfrm>
          <a:prstGeom prst="rect">
            <a:avLst/>
          </a:prstGeom>
        </p:spPr>
        <p:txBody>
          <a:bodyPr/>
          <a:lstStyle/>
          <a:p>
            <a:endParaRPr lang="en-GB"/>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8737600" y="6245225"/>
            <a:ext cx="2844800" cy="476250"/>
          </a:xfrm>
          <a:prstGeom prst="rect">
            <a:avLst/>
          </a:prstGeom>
        </p:spPr>
        <p:txBody>
          <a:bodyPr/>
          <a:lstStyle>
            <a:lvl1pPr>
              <a:defRPr/>
            </a:lvl1pPr>
          </a:lstStyle>
          <a:p>
            <a:fld id="{2A4B218A-D16D-4151-A0AE-96FF963649F4}" type="slidenum">
              <a:rPr lang="en-GB"/>
              <a:pPr/>
              <a:t>‹#›</a:t>
            </a:fld>
            <a:endParaRPr lang="en-GB"/>
          </a:p>
        </p:txBody>
      </p:sp>
    </p:spTree>
    <p:extLst>
      <p:ext uri="{BB962C8B-B14F-4D97-AF65-F5344CB8AC3E}">
        <p14:creationId xmlns:p14="http://schemas.microsoft.com/office/powerpoint/2010/main" val="95429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F9711D-5CDF-45FF-A7EB-550AB1180816}" type="datetimeFigureOut">
              <a:rPr lang="en-GB" smtClean="0"/>
              <a:t>23/04/2024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312780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8F9711D-5CDF-45FF-A7EB-550AB1180816}"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334136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8F9711D-5CDF-45FF-A7EB-550AB1180816}" type="datetimeFigureOut">
              <a:rPr lang="en-GB" smtClean="0"/>
              <a:t>23/04/2024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562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8F9711D-5CDF-45FF-A7EB-550AB1180816}" type="datetimeFigureOut">
              <a:rPr lang="en-GB" smtClean="0"/>
              <a:t>23/04/2024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328645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9711D-5CDF-45FF-A7EB-550AB1180816}" type="datetimeFigureOut">
              <a:rPr lang="en-GB" smtClean="0"/>
              <a:t>23/04/2024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201519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F9711D-5CDF-45FF-A7EB-550AB1180816}"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338898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F9711D-5CDF-45FF-A7EB-550AB1180816}" type="datetimeFigureOut">
              <a:rPr lang="en-GB" smtClean="0"/>
              <a:t>23/04/2024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51FD66-0A0E-4151-9C06-0D91CE454458}" type="slidenum">
              <a:rPr lang="en-GB" smtClean="0"/>
              <a:t>‹#›</a:t>
            </a:fld>
            <a:endParaRPr lang="en-GB"/>
          </a:p>
        </p:txBody>
      </p:sp>
    </p:spTree>
    <p:extLst>
      <p:ext uri="{BB962C8B-B14F-4D97-AF65-F5344CB8AC3E}">
        <p14:creationId xmlns:p14="http://schemas.microsoft.com/office/powerpoint/2010/main" val="2252643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9711D-5CDF-45FF-A7EB-550AB1180816}" type="datetimeFigureOut">
              <a:rPr lang="en-GB" smtClean="0"/>
              <a:t>23/04/2024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1FD66-0A0E-4151-9C06-0D91CE454458}" type="slidenum">
              <a:rPr lang="en-GB" smtClean="0"/>
              <a:t>‹#›</a:t>
            </a:fld>
            <a:endParaRPr lang="en-GB"/>
          </a:p>
        </p:txBody>
      </p:sp>
    </p:spTree>
    <p:extLst>
      <p:ext uri="{BB962C8B-B14F-4D97-AF65-F5344CB8AC3E}">
        <p14:creationId xmlns:p14="http://schemas.microsoft.com/office/powerpoint/2010/main" val="2575448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4E684-B5A7-45F1-A620-DB39E7B3144E}" type="datetimeFigureOut">
              <a:rPr lang="en-GB" smtClean="0"/>
              <a:t>23/04/2024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77741-A5E8-4613-90DF-154D2B975643}" type="slidenum">
              <a:rPr lang="en-GB" smtClean="0"/>
              <a:t>‹#›</a:t>
            </a:fld>
            <a:endParaRPr lang="en-GB"/>
          </a:p>
        </p:txBody>
      </p:sp>
    </p:spTree>
    <p:extLst>
      <p:ext uri="{BB962C8B-B14F-4D97-AF65-F5344CB8AC3E}">
        <p14:creationId xmlns:p14="http://schemas.microsoft.com/office/powerpoint/2010/main" val="3050851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0.wmf"/><Relationship Id="rId3" Type="http://schemas.openxmlformats.org/officeDocument/2006/relationships/slideLayout" Target="../slideLayouts/slideLayout13.xml"/><Relationship Id="rId7" Type="http://schemas.openxmlformats.org/officeDocument/2006/relationships/diagramQuickStyle" Target="../diagrams/quickStyle1.xml"/><Relationship Id="rId12"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7.wmf"/><Relationship Id="rId4" Type="http://schemas.openxmlformats.org/officeDocument/2006/relationships/notesSlide" Target="../notesSlides/notesSlide6.xml"/><Relationship Id="rId9" Type="http://schemas.microsoft.com/office/2007/relationships/diagramDrawing" Target="../diagrams/drawing1.xml"/><Relationship Id="rId1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3.gif"/><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video" Target="https://www.youtube.com/embed/h-bc1CJlhbM" TargetMode="Externa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0.m4a"/><Relationship Id="rId7" Type="http://schemas.openxmlformats.org/officeDocument/2006/relationships/slide" Target="slide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childrenandfamilyhealthdevon.nhs.uk/" TargetMode="Externa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822620"/>
          </a:xfrm>
        </p:spPr>
        <p:txBody>
          <a:bodyPr>
            <a:normAutofit/>
          </a:bodyPr>
          <a:lstStyle/>
          <a:p>
            <a:r>
              <a:rPr lang="en-GB" dirty="0">
                <a:solidFill>
                  <a:schemeClr val="accent1"/>
                </a:solidFill>
              </a:rPr>
              <a:t>SPEECH LANGUAGE &amp; COMMUNICATION NEEDS </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4222074"/>
            <a:ext cx="609600" cy="609600"/>
          </a:xfrm>
          <a:prstGeom prst="rect">
            <a:avLst/>
          </a:prstGeom>
        </p:spPr>
      </p:pic>
    </p:spTree>
    <p:extLst>
      <p:ext uri="{BB962C8B-B14F-4D97-AF65-F5344CB8AC3E}">
        <p14:creationId xmlns:p14="http://schemas.microsoft.com/office/powerpoint/2010/main" val="349455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D164F53-7900-324C-B34B-F6A08C2FC29C}"/>
              </a:ext>
            </a:extLst>
          </p:cNvPr>
          <p:cNvGraphicFramePr/>
          <p:nvPr/>
        </p:nvGraphicFramePr>
        <p:xfrm>
          <a:off x="2743200" y="332656"/>
          <a:ext cx="6658178" cy="6182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5-Point Star 4">
            <a:extLst>
              <a:ext uri="{FF2B5EF4-FFF2-40B4-BE49-F238E27FC236}">
                <a16:creationId xmlns:a16="http://schemas.microsoft.com/office/drawing/2014/main" id="{E66CBD71-2926-9B4E-BC9A-483198F9FF18}"/>
              </a:ext>
            </a:extLst>
          </p:cNvPr>
          <p:cNvSpPr/>
          <p:nvPr/>
        </p:nvSpPr>
        <p:spPr>
          <a:xfrm flipH="1">
            <a:off x="4715741" y="3786100"/>
            <a:ext cx="442848" cy="56464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1" name="Group 10">
            <a:extLst>
              <a:ext uri="{FF2B5EF4-FFF2-40B4-BE49-F238E27FC236}">
                <a16:creationId xmlns:a16="http://schemas.microsoft.com/office/drawing/2014/main" id="{052C79E5-D1C9-1540-91C5-2F3B1BE758BA}"/>
              </a:ext>
            </a:extLst>
          </p:cNvPr>
          <p:cNvGrpSpPr/>
          <p:nvPr/>
        </p:nvGrpSpPr>
        <p:grpSpPr>
          <a:xfrm>
            <a:off x="7135726" y="5117546"/>
            <a:ext cx="2914971" cy="923330"/>
            <a:chOff x="7791052" y="5380626"/>
            <a:chExt cx="2907591" cy="923330"/>
          </a:xfrm>
        </p:grpSpPr>
        <p:sp>
          <p:nvSpPr>
            <p:cNvPr id="10" name="TextBox 9">
              <a:extLst>
                <a:ext uri="{FF2B5EF4-FFF2-40B4-BE49-F238E27FC236}">
                  <a16:creationId xmlns:a16="http://schemas.microsoft.com/office/drawing/2014/main" id="{632A5FCE-E5F4-C540-A56A-4D30EC2BB188}"/>
                </a:ext>
              </a:extLst>
            </p:cNvPr>
            <p:cNvSpPr txBox="1"/>
            <p:nvPr/>
          </p:nvSpPr>
          <p:spPr>
            <a:xfrm>
              <a:off x="7791052" y="5380626"/>
              <a:ext cx="2633221" cy="923330"/>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dirty="0">
                  <a:solidFill>
                    <a:prstClr val="black"/>
                  </a:solidFill>
                  <a:latin typeface="Calibri"/>
                </a:rPr>
                <a:t>Everyday vocabulary</a:t>
              </a:r>
            </a:p>
            <a:p>
              <a:pPr marL="285750" indent="-285750">
                <a:buFont typeface="Arial" panose="020B0604020202020204" pitchFamily="34" charset="0"/>
                <a:buChar char="•"/>
              </a:pPr>
              <a:r>
                <a:rPr lang="en-US" dirty="0">
                  <a:solidFill>
                    <a:prstClr val="black"/>
                  </a:solidFill>
                  <a:latin typeface="Calibri"/>
                </a:rPr>
                <a:t>Conversational</a:t>
              </a:r>
            </a:p>
            <a:p>
              <a:pPr marL="285750" indent="-285750">
                <a:buFont typeface="Arial" panose="020B0604020202020204" pitchFamily="34" charset="0"/>
                <a:buChar char="•"/>
              </a:pPr>
              <a:r>
                <a:rPr lang="en-US" dirty="0">
                  <a:solidFill>
                    <a:prstClr val="black"/>
                  </a:solidFill>
                  <a:latin typeface="Calibri"/>
                </a:rPr>
                <a:t>Common categories</a:t>
              </a:r>
            </a:p>
          </p:txBody>
        </p:sp>
        <p:pic>
          <p:nvPicPr>
            <p:cNvPr id="7" name="Picture 7" descr="bd05147_">
              <a:extLst>
                <a:ext uri="{FF2B5EF4-FFF2-40B4-BE49-F238E27FC236}">
                  <a16:creationId xmlns:a16="http://schemas.microsoft.com/office/drawing/2014/main" id="{3E47F79F-D8F5-3746-86B9-061DE47BA34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97310" y="5616884"/>
              <a:ext cx="801333" cy="373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8C81B7A-DAAD-1547-89FA-5D4DEFC34976}"/>
              </a:ext>
            </a:extLst>
          </p:cNvPr>
          <p:cNvGrpSpPr/>
          <p:nvPr/>
        </p:nvGrpSpPr>
        <p:grpSpPr>
          <a:xfrm>
            <a:off x="7135728" y="3250575"/>
            <a:ext cx="3379873" cy="1509230"/>
            <a:chOff x="6306264" y="3692302"/>
            <a:chExt cx="4612111" cy="1509230"/>
          </a:xfrm>
        </p:grpSpPr>
        <p:sp>
          <p:nvSpPr>
            <p:cNvPr id="9" name="TextBox 8">
              <a:extLst>
                <a:ext uri="{FF2B5EF4-FFF2-40B4-BE49-F238E27FC236}">
                  <a16:creationId xmlns:a16="http://schemas.microsoft.com/office/drawing/2014/main" id="{409C429D-79A1-8741-AADE-717D2ABA33CF}"/>
                </a:ext>
              </a:extLst>
            </p:cNvPr>
            <p:cNvSpPr txBox="1"/>
            <p:nvPr/>
          </p:nvSpPr>
          <p:spPr>
            <a:xfrm>
              <a:off x="6306264" y="3692302"/>
              <a:ext cx="3429583" cy="1477328"/>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dirty="0">
                  <a:solidFill>
                    <a:prstClr val="black"/>
                  </a:solidFill>
                  <a:latin typeface="Calibri"/>
                </a:rPr>
                <a:t>Book vocabulary</a:t>
              </a:r>
            </a:p>
            <a:p>
              <a:pPr marL="285750" indent="-285750">
                <a:buFont typeface="Arial" panose="020B0604020202020204" pitchFamily="34" charset="0"/>
                <a:buChar char="•"/>
              </a:pPr>
              <a:r>
                <a:rPr lang="en-US" dirty="0">
                  <a:solidFill>
                    <a:prstClr val="black"/>
                  </a:solidFill>
                  <a:latin typeface="Calibri"/>
                </a:rPr>
                <a:t>Wow words</a:t>
              </a:r>
            </a:p>
            <a:p>
              <a:pPr marL="285750" indent="-285750">
                <a:buFont typeface="Arial" panose="020B0604020202020204" pitchFamily="34" charset="0"/>
                <a:buChar char="•"/>
              </a:pPr>
              <a:r>
                <a:rPr lang="en-US" dirty="0">
                  <a:solidFill>
                    <a:prstClr val="black"/>
                  </a:solidFill>
                  <a:latin typeface="Calibri"/>
                </a:rPr>
                <a:t>Thinking verbs</a:t>
              </a:r>
            </a:p>
            <a:p>
              <a:pPr marL="285750" indent="-285750">
                <a:buFont typeface="Arial" panose="020B0604020202020204" pitchFamily="34" charset="0"/>
                <a:buChar char="•"/>
              </a:pPr>
              <a:r>
                <a:rPr lang="en-US" dirty="0">
                  <a:solidFill>
                    <a:prstClr val="black"/>
                  </a:solidFill>
                  <a:latin typeface="Calibri"/>
                </a:rPr>
                <a:t>Synonyms</a:t>
              </a:r>
            </a:p>
            <a:p>
              <a:pPr marL="285750" indent="-285750">
                <a:buFont typeface="Arial" panose="020B0604020202020204" pitchFamily="34" charset="0"/>
                <a:buChar char="•"/>
              </a:pPr>
              <a:r>
                <a:rPr lang="en-US" dirty="0">
                  <a:solidFill>
                    <a:prstClr val="black"/>
                  </a:solidFill>
                  <a:latin typeface="Calibri"/>
                </a:rPr>
                <a:t>Detail</a:t>
              </a:r>
            </a:p>
          </p:txBody>
        </p:sp>
        <p:pic>
          <p:nvPicPr>
            <p:cNvPr id="8193" name="Picture 1" descr="page1image5107520">
              <a:extLst>
                <a:ext uri="{FF2B5EF4-FFF2-40B4-BE49-F238E27FC236}">
                  <a16:creationId xmlns:a16="http://schemas.microsoft.com/office/drawing/2014/main" id="{E297AAC5-133F-F64E-8E22-B8E33958FA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3176" y="3720180"/>
              <a:ext cx="1268919" cy="83241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age1image7127616">
              <a:extLst>
                <a:ext uri="{FF2B5EF4-FFF2-40B4-BE49-F238E27FC236}">
                  <a16:creationId xmlns:a16="http://schemas.microsoft.com/office/drawing/2014/main" id="{4C82DCD1-D775-A847-9A3E-A1B234A7B7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5468" y="4465272"/>
              <a:ext cx="1112907" cy="73626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385C4B2A-9569-F442-92E8-F3C3CB4F4473}"/>
              </a:ext>
            </a:extLst>
          </p:cNvPr>
          <p:cNvSpPr txBox="1"/>
          <p:nvPr/>
        </p:nvSpPr>
        <p:spPr>
          <a:xfrm>
            <a:off x="7060337" y="1963350"/>
            <a:ext cx="2664066" cy="923330"/>
          </a:xfrm>
          <a:prstGeom prst="rect">
            <a:avLst/>
          </a:prstGeom>
          <a:solidFill>
            <a:schemeClr val="tx2">
              <a:lumMod val="20000"/>
              <a:lumOff val="80000"/>
            </a:schemeClr>
          </a:solidFill>
          <a:ln>
            <a:noFill/>
          </a:ln>
        </p:spPr>
        <p:txBody>
          <a:bodyPr wrap="square" rtlCol="0">
            <a:spAutoFit/>
          </a:bodyPr>
          <a:lstStyle/>
          <a:p>
            <a:pPr marL="285750" indent="-285750">
              <a:buFont typeface="Arial" panose="020B0604020202020204" pitchFamily="34" charset="0"/>
              <a:buChar char="•"/>
            </a:pPr>
            <a:r>
              <a:rPr lang="en-US" dirty="0">
                <a:solidFill>
                  <a:prstClr val="black"/>
                </a:solidFill>
                <a:latin typeface="Calibri"/>
              </a:rPr>
              <a:t>Subject specific words</a:t>
            </a:r>
          </a:p>
          <a:p>
            <a:pPr marL="285750" indent="-285750">
              <a:buFont typeface="Arial" panose="020B0604020202020204" pitchFamily="34" charset="0"/>
              <a:buChar char="•"/>
            </a:pPr>
            <a:r>
              <a:rPr lang="en-US" dirty="0">
                <a:solidFill>
                  <a:prstClr val="black"/>
                </a:solidFill>
                <a:latin typeface="Calibri"/>
              </a:rPr>
              <a:t>Topic vocabulary</a:t>
            </a:r>
          </a:p>
          <a:p>
            <a:endParaRPr lang="en-US" dirty="0">
              <a:solidFill>
                <a:prstClr val="black"/>
              </a:solidFill>
              <a:latin typeface="Calibri"/>
            </a:endParaRPr>
          </a:p>
        </p:txBody>
      </p:sp>
      <p:sp>
        <p:nvSpPr>
          <p:cNvPr id="15" name="TextBox 14">
            <a:extLst>
              <a:ext uri="{FF2B5EF4-FFF2-40B4-BE49-F238E27FC236}">
                <a16:creationId xmlns:a16="http://schemas.microsoft.com/office/drawing/2014/main" id="{E3AE2FCD-9519-5444-BA88-B5D7BCDEBF1E}"/>
              </a:ext>
            </a:extLst>
          </p:cNvPr>
          <p:cNvSpPr txBox="1"/>
          <p:nvPr/>
        </p:nvSpPr>
        <p:spPr>
          <a:xfrm>
            <a:off x="4475820" y="6514952"/>
            <a:ext cx="3348372" cy="369332"/>
          </a:xfrm>
          <a:prstGeom prst="rect">
            <a:avLst/>
          </a:prstGeom>
          <a:noFill/>
        </p:spPr>
        <p:txBody>
          <a:bodyPr wrap="square" rtlCol="0">
            <a:spAutoFit/>
          </a:bodyPr>
          <a:lstStyle/>
          <a:p>
            <a:pPr algn="ctr"/>
            <a:r>
              <a:rPr lang="en-US" dirty="0">
                <a:solidFill>
                  <a:prstClr val="black"/>
                </a:solidFill>
                <a:latin typeface="Calibri"/>
              </a:rPr>
              <a:t>(Beck, 2002)</a:t>
            </a:r>
          </a:p>
        </p:txBody>
      </p:sp>
      <p:pic>
        <p:nvPicPr>
          <p:cNvPr id="17" name="Picture 10" descr="bd05671_">
            <a:extLst>
              <a:ext uri="{FF2B5EF4-FFF2-40B4-BE49-F238E27FC236}">
                <a16:creationId xmlns:a16="http://schemas.microsoft.com/office/drawing/2014/main" id="{40DFFB36-E473-1043-B82F-66C70D90DF7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82775" y="2388902"/>
            <a:ext cx="895962" cy="263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304800"/>
            <a:ext cx="4092606" cy="646331"/>
          </a:xfrm>
          <a:prstGeom prst="rect">
            <a:avLst/>
          </a:prstGeom>
          <a:noFill/>
        </p:spPr>
        <p:txBody>
          <a:bodyPr wrap="square" rtlCol="0">
            <a:spAutoFit/>
          </a:bodyPr>
          <a:lstStyle/>
          <a:p>
            <a:r>
              <a:rPr lang="en-GB" sz="3600" b="1" dirty="0">
                <a:solidFill>
                  <a:srgbClr val="152E72"/>
                </a:solidFill>
                <a:latin typeface="Calibri"/>
                <a:cs typeface="Arial"/>
              </a:rPr>
              <a:t>Tiers of vocabulary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72998" y="5726962"/>
            <a:ext cx="609600" cy="609600"/>
          </a:xfrm>
          <a:prstGeom prst="rect">
            <a:avLst/>
          </a:prstGeom>
        </p:spPr>
      </p:pic>
    </p:spTree>
    <p:extLst>
      <p:ext uri="{BB962C8B-B14F-4D97-AF65-F5344CB8AC3E}">
        <p14:creationId xmlns:p14="http://schemas.microsoft.com/office/powerpoint/2010/main" val="1800562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extLst>
              <a:ext uri="{28A0092B-C50C-407E-A947-70E740481C1C}">
                <a14:useLocalDpi xmlns:a14="http://schemas.microsoft.com/office/drawing/2010/main" val="0"/>
              </a:ext>
            </a:extLst>
          </a:blip>
          <a:srcRect/>
          <a:stretch>
            <a:fillRect/>
          </a:stretch>
        </p:blipFill>
        <p:spPr bwMode="auto">
          <a:xfrm>
            <a:off x="1894114" y="875212"/>
            <a:ext cx="8020595" cy="5094514"/>
          </a:xfrm>
          <a:prstGeom prst="rect">
            <a:avLst/>
          </a:prstGeom>
          <a:noFill/>
          <a:ln>
            <a:no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691" y="5501640"/>
            <a:ext cx="609600" cy="609600"/>
          </a:xfrm>
          <a:prstGeom prst="rect">
            <a:avLst/>
          </a:prstGeom>
        </p:spPr>
      </p:pic>
    </p:spTree>
    <p:extLst>
      <p:ext uri="{BB962C8B-B14F-4D97-AF65-F5344CB8AC3E}">
        <p14:creationId xmlns:p14="http://schemas.microsoft.com/office/powerpoint/2010/main" val="357679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extLst>
              <a:ext uri="{28A0092B-C50C-407E-A947-70E740481C1C}">
                <a14:useLocalDpi xmlns:a14="http://schemas.microsoft.com/office/drawing/2010/main" val="0"/>
              </a:ext>
            </a:extLst>
          </a:blip>
          <a:srcRect/>
          <a:stretch>
            <a:fillRect/>
          </a:stretch>
        </p:blipFill>
        <p:spPr bwMode="auto">
          <a:xfrm>
            <a:off x="1750422" y="836023"/>
            <a:ext cx="8125097" cy="4728754"/>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0640" y="4955177"/>
            <a:ext cx="609600" cy="609600"/>
          </a:xfrm>
          <a:prstGeom prst="rect">
            <a:avLst/>
          </a:prstGeom>
        </p:spPr>
      </p:pic>
    </p:spTree>
    <p:extLst>
      <p:ext uri="{BB962C8B-B14F-4D97-AF65-F5344CB8AC3E}">
        <p14:creationId xmlns:p14="http://schemas.microsoft.com/office/powerpoint/2010/main" val="3954874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600" b="1" dirty="0">
                <a:solidFill>
                  <a:srgbClr val="152E72"/>
                </a:solidFill>
                <a:cs typeface="Arial"/>
              </a:rPr>
              <a:t>Social aspects of language</a:t>
            </a:r>
            <a:br>
              <a:rPr lang="en-GB" sz="3600" b="1" dirty="0">
                <a:solidFill>
                  <a:srgbClr val="152E72"/>
                </a:solidFill>
                <a:cs typeface="Arial"/>
              </a:rPr>
            </a:br>
            <a:endParaRPr lang="en-GB" sz="3600" b="1" dirty="0">
              <a:solidFill>
                <a:srgbClr val="152E72"/>
              </a:solidFill>
              <a:cs typeface="Arial"/>
            </a:endParaRPr>
          </a:p>
        </p:txBody>
      </p:sp>
      <p:sp>
        <p:nvSpPr>
          <p:cNvPr id="5" name="Content Placeholder 4"/>
          <p:cNvSpPr>
            <a:spLocks noGrp="1"/>
          </p:cNvSpPr>
          <p:nvPr>
            <p:ph idx="1"/>
          </p:nvPr>
        </p:nvSpPr>
        <p:spPr>
          <a:xfrm>
            <a:off x="2018921" y="914401"/>
            <a:ext cx="8382000" cy="4525963"/>
          </a:xfrm>
        </p:spPr>
        <p:txBody>
          <a:bodyPr/>
          <a:lstStyle/>
          <a:p>
            <a:r>
              <a:rPr lang="en-GB" dirty="0"/>
              <a:t>Understanding and using language to match different situations</a:t>
            </a:r>
          </a:p>
          <a:p>
            <a:r>
              <a:rPr lang="en-GB" dirty="0"/>
              <a:t>Communication = what people say, mean, intend</a:t>
            </a:r>
          </a:p>
          <a:p>
            <a:r>
              <a:rPr lang="en-GB" dirty="0"/>
              <a:t>Includes verbal and non-verbal communication</a:t>
            </a:r>
          </a:p>
          <a:p>
            <a:endParaRPr lang="en-GB" dirty="0"/>
          </a:p>
          <a:p>
            <a:endParaRPr lang="en-GB" dirty="0"/>
          </a:p>
        </p:txBody>
      </p:sp>
      <p:pic>
        <p:nvPicPr>
          <p:cNvPr id="7" name="Picture 2" descr="http://www.ecenglish.com/learnenglish/userfiles/image/whiskey-ghos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722009"/>
            <a:ext cx="6934200" cy="311558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282" y="5440364"/>
            <a:ext cx="609600" cy="609600"/>
          </a:xfrm>
          <a:prstGeom prst="rect">
            <a:avLst/>
          </a:prstGeom>
        </p:spPr>
      </p:pic>
    </p:spTree>
    <p:extLst>
      <p:ext uri="{BB962C8B-B14F-4D97-AF65-F5344CB8AC3E}">
        <p14:creationId xmlns:p14="http://schemas.microsoft.com/office/powerpoint/2010/main" val="1481284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bc1CJlhbM"/>
          <p:cNvPicPr>
            <a:picLocks noRot="1" noChangeAspect="1"/>
          </p:cNvPicPr>
          <p:nvPr>
            <a:videoFile r:link="rId1"/>
          </p:nvPr>
        </p:nvPicPr>
        <p:blipFill>
          <a:blip r:embed="rId5"/>
          <a:stretch>
            <a:fillRect/>
          </a:stretch>
        </p:blipFill>
        <p:spPr>
          <a:xfrm>
            <a:off x="1282044" y="1159497"/>
            <a:ext cx="9470910" cy="4760536"/>
          </a:xfrm>
          <a:prstGeom prst="rect">
            <a:avLst/>
          </a:prstGeom>
        </p:spPr>
      </p:pic>
      <p:sp>
        <p:nvSpPr>
          <p:cNvPr id="3" name="TextBox 2"/>
          <p:cNvSpPr txBox="1"/>
          <p:nvPr/>
        </p:nvSpPr>
        <p:spPr>
          <a:xfrm>
            <a:off x="1442301" y="480767"/>
            <a:ext cx="5844619" cy="369332"/>
          </a:xfrm>
          <a:prstGeom prst="rect">
            <a:avLst/>
          </a:prstGeom>
          <a:noFill/>
        </p:spPr>
        <p:txBody>
          <a:bodyPr wrap="square" rtlCol="0">
            <a:spAutoFit/>
          </a:bodyPr>
          <a:lstStyle/>
          <a:p>
            <a:r>
              <a:rPr lang="en-GB" dirty="0"/>
              <a:t>Double click the black box below to watch the video</a:t>
            </a:r>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61554" y="5920033"/>
            <a:ext cx="609600" cy="609600"/>
          </a:xfrm>
          <a:prstGeom prst="rect">
            <a:avLst/>
          </a:prstGeom>
        </p:spPr>
      </p:pic>
    </p:spTree>
    <p:extLst>
      <p:ext uri="{BB962C8B-B14F-4D97-AF65-F5344CB8AC3E}">
        <p14:creationId xmlns:p14="http://schemas.microsoft.com/office/powerpoint/2010/main" val="3604979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7495"/>
            <a:ext cx="10972800" cy="1143000"/>
          </a:xfrm>
        </p:spPr>
        <p:txBody>
          <a:bodyPr>
            <a:normAutofit fontScale="90000"/>
          </a:bodyPr>
          <a:lstStyle/>
          <a:p>
            <a:r>
              <a:rPr lang="en-GB" b="1" dirty="0">
                <a:solidFill>
                  <a:srgbClr val="414141"/>
                </a:solidFill>
                <a:latin typeface="FSMe Regular"/>
              </a:rPr>
              <a:t>Being autistic does not mean you have an illness or disease</a:t>
            </a:r>
            <a:br>
              <a:rPr lang="en-GB" b="1" dirty="0">
                <a:solidFill>
                  <a:srgbClr val="414141"/>
                </a:solidFill>
                <a:latin typeface="FSMe Regular"/>
              </a:rPr>
            </a:br>
            <a:endParaRPr lang="en-GB" dirty="0"/>
          </a:p>
        </p:txBody>
      </p:sp>
      <p:sp>
        <p:nvSpPr>
          <p:cNvPr id="3" name="Content Placeholder 2"/>
          <p:cNvSpPr>
            <a:spLocks noGrp="1"/>
          </p:cNvSpPr>
          <p:nvPr>
            <p:ph idx="1"/>
          </p:nvPr>
        </p:nvSpPr>
        <p:spPr/>
        <p:txBody>
          <a:bodyPr/>
          <a:lstStyle/>
          <a:p>
            <a:r>
              <a:rPr lang="en-GB" dirty="0">
                <a:solidFill>
                  <a:srgbClr val="6D6D6D"/>
                </a:solidFill>
                <a:latin typeface="FSMe Regular"/>
              </a:rPr>
              <a:t>It means your brain works in a different way from other people.</a:t>
            </a:r>
          </a:p>
          <a:p>
            <a:r>
              <a:rPr lang="en-GB" dirty="0">
                <a:solidFill>
                  <a:srgbClr val="6D6D6D"/>
                </a:solidFill>
                <a:latin typeface="FSMe Regular"/>
              </a:rPr>
              <a:t>Autism is not a medical condition with treatments or a "cure".  Autism is a processing difference that can have an impact on many areas of a person’s life.</a:t>
            </a:r>
          </a:p>
          <a:p>
            <a:endParaRPr lang="en-GB" dirty="0">
              <a:solidFill>
                <a:srgbClr val="6D6D6D"/>
              </a:solidFill>
              <a:latin typeface="FSMe Regular"/>
            </a:endParaRPr>
          </a:p>
          <a:p>
            <a:pPr marL="0" indent="0">
              <a:buNone/>
            </a:pPr>
            <a:r>
              <a:rPr lang="en-GB" sz="1800" dirty="0">
                <a:solidFill>
                  <a:srgbClr val="6D6D6D"/>
                </a:solidFill>
                <a:latin typeface="FSMe Regular"/>
              </a:rPr>
              <a:t>                                                                                                                                          (AET website)</a:t>
            </a:r>
          </a:p>
          <a:p>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823" y="5057503"/>
            <a:ext cx="609600" cy="609600"/>
          </a:xfrm>
          <a:prstGeom prst="rect">
            <a:avLst/>
          </a:prstGeom>
        </p:spPr>
      </p:pic>
    </p:spTree>
    <p:extLst>
      <p:ext uri="{BB962C8B-B14F-4D97-AF65-F5344CB8AC3E}">
        <p14:creationId xmlns:p14="http://schemas.microsoft.com/office/powerpoint/2010/main" val="4060795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359188" y="2237892"/>
            <a:ext cx="10084951" cy="3625579"/>
          </a:xfrm>
        </p:spPr>
        <p:txBody>
          <a:bodyPr>
            <a:normAutofit fontScale="85000" lnSpcReduction="10000"/>
          </a:bodyPr>
          <a:lstStyle/>
          <a:p>
            <a:pPr algn="l">
              <a:buFont typeface="Arial" panose="020B0604020202020204" pitchFamily="34" charset="0"/>
              <a:buChar char="•"/>
            </a:pPr>
            <a:r>
              <a:rPr lang="en-GB" b="1" dirty="0">
                <a:solidFill>
                  <a:srgbClr val="0070C0"/>
                </a:solidFill>
                <a:latin typeface="FSMe Bold"/>
              </a:rPr>
              <a:t>Social Understanding and Communication</a:t>
            </a:r>
            <a:r>
              <a:rPr lang="en-GB" dirty="0">
                <a:solidFill>
                  <a:srgbClr val="6D6D6D"/>
                </a:solidFill>
                <a:latin typeface="FSMe Regular"/>
              </a:rPr>
              <a:t> </a:t>
            </a:r>
          </a:p>
          <a:p>
            <a:pPr algn="l"/>
            <a:r>
              <a:rPr lang="en-GB" dirty="0">
                <a:solidFill>
                  <a:srgbClr val="6D6D6D"/>
                </a:solidFill>
                <a:latin typeface="FSMe Regular"/>
              </a:rPr>
              <a:t>Autistic people have differences in the way they communicate, understand and use language. They engage in social life from a different perspective (Milton, 2011). This leads to differences in how the person interacts and develops relationships.</a:t>
            </a:r>
          </a:p>
          <a:p>
            <a:pPr algn="l"/>
            <a:endParaRPr lang="en-GB" dirty="0">
              <a:solidFill>
                <a:srgbClr val="6D6D6D"/>
              </a:solidFill>
              <a:latin typeface="FSMe Regular"/>
            </a:endParaRPr>
          </a:p>
          <a:p>
            <a:pPr lvl="0" algn="l">
              <a:lnSpc>
                <a:spcPct val="100000"/>
              </a:lnSpc>
              <a:spcBef>
                <a:spcPts val="0"/>
              </a:spcBef>
              <a:buFont typeface="Arial" panose="020B0604020202020204" pitchFamily="34" charset="0"/>
              <a:buChar char="•"/>
            </a:pPr>
            <a:r>
              <a:rPr lang="en-GB" b="1" dirty="0">
                <a:solidFill>
                  <a:srgbClr val="0070C0"/>
                </a:solidFill>
                <a:latin typeface="FSMe Bold"/>
              </a:rPr>
              <a:t>Sensory Processing and Integration</a:t>
            </a:r>
            <a:endParaRPr lang="en-GB" dirty="0">
              <a:solidFill>
                <a:srgbClr val="0070C0"/>
              </a:solidFill>
              <a:latin typeface="FSMe Regular"/>
            </a:endParaRPr>
          </a:p>
          <a:p>
            <a:pPr lvl="0" algn="l">
              <a:lnSpc>
                <a:spcPct val="100000"/>
              </a:lnSpc>
              <a:spcBef>
                <a:spcPts val="0"/>
              </a:spcBef>
            </a:pPr>
            <a:r>
              <a:rPr lang="en-GB" dirty="0">
                <a:solidFill>
                  <a:srgbClr val="6D6D6D"/>
                </a:solidFill>
                <a:latin typeface="FSMe Regular"/>
              </a:rPr>
              <a:t>. Sensory differences can include hyper (high) or hypo (low) sensitivity in relation the eight senses of </a:t>
            </a:r>
            <a:r>
              <a:rPr lang="en-GB" b="1" dirty="0">
                <a:solidFill>
                  <a:srgbClr val="6D6D6D"/>
                </a:solidFill>
                <a:latin typeface="FSMe Bold"/>
              </a:rPr>
              <a:t>sight, hearing, touch, taste and smell, </a:t>
            </a:r>
            <a:r>
              <a:rPr lang="en-GB" b="1" dirty="0" err="1">
                <a:solidFill>
                  <a:srgbClr val="6D6D6D"/>
                </a:solidFill>
                <a:latin typeface="FSMe Bold"/>
              </a:rPr>
              <a:t>interoception</a:t>
            </a:r>
            <a:r>
              <a:rPr lang="en-GB" dirty="0">
                <a:solidFill>
                  <a:srgbClr val="6D6D6D"/>
                </a:solidFill>
                <a:latin typeface="FSMe Regular"/>
              </a:rPr>
              <a:t> (internal sensations), </a:t>
            </a:r>
            <a:r>
              <a:rPr lang="en-GB" b="1" dirty="0">
                <a:solidFill>
                  <a:srgbClr val="6D6D6D"/>
                </a:solidFill>
                <a:latin typeface="FSMe Bold"/>
              </a:rPr>
              <a:t>balance</a:t>
            </a:r>
            <a:r>
              <a:rPr lang="en-GB" dirty="0">
                <a:solidFill>
                  <a:srgbClr val="6D6D6D"/>
                </a:solidFill>
                <a:latin typeface="FSMe Regular"/>
              </a:rPr>
              <a:t> (vestibular) and </a:t>
            </a:r>
            <a:r>
              <a:rPr lang="en-GB" b="1" dirty="0">
                <a:solidFill>
                  <a:srgbClr val="6D6D6D"/>
                </a:solidFill>
                <a:latin typeface="FSMe Bold"/>
              </a:rPr>
              <a:t>body awareness </a:t>
            </a:r>
            <a:r>
              <a:rPr lang="en-GB" dirty="0">
                <a:solidFill>
                  <a:srgbClr val="6D6D6D"/>
                </a:solidFill>
                <a:latin typeface="FSMe Regular"/>
              </a:rPr>
              <a:t>(proprioception). These differences will vary from person to person and can actually fluctuate in their responsiveness depending on a number of different factors for example the time of day or the environment.</a:t>
            </a:r>
          </a:p>
          <a:p>
            <a:pPr algn="l"/>
            <a:endParaRPr lang="en-GB" dirty="0">
              <a:solidFill>
                <a:srgbClr val="6D6D6D"/>
              </a:solidFill>
              <a:latin typeface="FSMe Regular"/>
            </a:endParaRPr>
          </a:p>
          <a:p>
            <a:pPr algn="l"/>
            <a:endParaRPr lang="en-GB" dirty="0">
              <a:solidFill>
                <a:srgbClr val="6D6D6D"/>
              </a:solidFill>
              <a:latin typeface="FSMe Regular"/>
            </a:endParaRPr>
          </a:p>
          <a:p>
            <a:endParaRPr lang="en-GB" dirty="0"/>
          </a:p>
        </p:txBody>
      </p:sp>
      <p:sp>
        <p:nvSpPr>
          <p:cNvPr id="5" name="Rectangle 1"/>
          <p:cNvSpPr>
            <a:spLocks noChangeArrowheads="1"/>
          </p:cNvSpPr>
          <p:nvPr/>
        </p:nvSpPr>
        <p:spPr bwMode="auto">
          <a:xfrm>
            <a:off x="1544726" y="750200"/>
            <a:ext cx="5172144" cy="12864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26820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B050"/>
                </a:solidFill>
                <a:effectLst/>
                <a:latin typeface="FSMe Regular"/>
              </a:rPr>
              <a:t>Autistic people will experience differences in three key areas: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2" descr="Three graphics in a row showing the outline of a head with different symbols inside. The first with a question mark and exclamation mark inside, the second with a lightening cloud and the third with a c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870" y="134213"/>
            <a:ext cx="5000625" cy="2024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12904" y="5789515"/>
            <a:ext cx="1893980" cy="424732"/>
          </a:xfrm>
          <a:prstGeom prst="rect">
            <a:avLst/>
          </a:prstGeom>
        </p:spPr>
        <p:txBody>
          <a:bodyPr wrap="none">
            <a:spAutoFit/>
          </a:bodyPr>
          <a:lstStyle/>
          <a:p>
            <a:pPr lvl="0" algn="ctr">
              <a:lnSpc>
                <a:spcPct val="90000"/>
              </a:lnSpc>
              <a:spcBef>
                <a:spcPts val="1000"/>
              </a:spcBef>
            </a:pPr>
            <a:r>
              <a:rPr lang="en-GB" sz="2400" dirty="0">
                <a:solidFill>
                  <a:prstClr val="black"/>
                </a:solidFill>
              </a:rPr>
              <a:t>(AET website)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86660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01277" y="2540393"/>
            <a:ext cx="10746557" cy="3442994"/>
          </a:xfrm>
          <a:prstGeom prst="rect">
            <a:avLst/>
          </a:prstGeom>
          <a:noFill/>
        </p:spPr>
        <p:txBody>
          <a:bodyPr wrap="square" rtlCol="0">
            <a:spAutoFit/>
          </a:bodyPr>
          <a:lstStyle/>
          <a:p>
            <a:endParaRPr lang="en-GB" sz="2200" dirty="0">
              <a:solidFill>
                <a:schemeClr val="accent6"/>
              </a:solidFill>
              <a:latin typeface="FSMe Regular"/>
            </a:endParaRPr>
          </a:p>
          <a:p>
            <a:r>
              <a:rPr lang="en-GB" sz="2200" dirty="0">
                <a:solidFill>
                  <a:schemeClr val="accent6"/>
                </a:solidFill>
                <a:latin typeface="FSMe Regular"/>
              </a:rPr>
              <a:t>While autistic people share these similar characteristics to some degree, they are also all different from each other. This is because autism is considered a spectrum. </a:t>
            </a:r>
            <a:r>
              <a:rPr lang="en-GB" sz="2200" b="1" dirty="0">
                <a:solidFill>
                  <a:schemeClr val="accent6"/>
                </a:solidFill>
                <a:latin typeface="FSMe Bold"/>
              </a:rPr>
              <a:t>The autism spectrum is not linear from high to low </a:t>
            </a:r>
            <a:r>
              <a:rPr lang="en-GB" sz="2200" dirty="0">
                <a:solidFill>
                  <a:schemeClr val="accent6"/>
                </a:solidFill>
                <a:latin typeface="FSMe Regular"/>
              </a:rPr>
              <a:t>but varies in every way that one person might vary from another.</a:t>
            </a:r>
          </a:p>
          <a:p>
            <a:endParaRPr lang="en-GB" sz="2200" dirty="0">
              <a:solidFill>
                <a:schemeClr val="accent6"/>
              </a:solidFill>
              <a:latin typeface="FSMe Regular"/>
            </a:endParaRPr>
          </a:p>
          <a:p>
            <a:pPr lvl="0">
              <a:lnSpc>
                <a:spcPct val="90000"/>
              </a:lnSpc>
              <a:spcBef>
                <a:spcPts val="1000"/>
              </a:spcBef>
            </a:pPr>
            <a:r>
              <a:rPr lang="en-GB" sz="2200" b="1" dirty="0">
                <a:solidFill>
                  <a:schemeClr val="accent6"/>
                </a:solidFill>
                <a:latin typeface="FSMe Regular"/>
              </a:rPr>
              <a:t>There is no ‘typical’ autistic person</a:t>
            </a:r>
            <a:r>
              <a:rPr lang="en-GB" sz="2200" dirty="0">
                <a:solidFill>
                  <a:schemeClr val="accent6"/>
                </a:solidFill>
                <a:latin typeface="FSMe Regular"/>
              </a:rPr>
              <a:t>. Every autistic individual has their own strengths, differences and needs, their own life journey and their own unique story.      </a:t>
            </a:r>
            <a:r>
              <a:rPr lang="en-GB" sz="2200" dirty="0">
                <a:solidFill>
                  <a:schemeClr val="accent6"/>
                </a:solidFill>
              </a:rPr>
              <a:t>(AET website)</a:t>
            </a:r>
          </a:p>
          <a:p>
            <a:endParaRPr lang="en-GB" dirty="0">
              <a:solidFill>
                <a:schemeClr val="accent6"/>
              </a:solidFill>
              <a:latin typeface="FSMe Regular"/>
            </a:endParaRPr>
          </a:p>
        </p:txBody>
      </p:sp>
      <p:sp>
        <p:nvSpPr>
          <p:cNvPr id="3" name="Rectangle 2"/>
          <p:cNvSpPr/>
          <p:nvPr/>
        </p:nvSpPr>
        <p:spPr>
          <a:xfrm>
            <a:off x="801277" y="442449"/>
            <a:ext cx="10746557" cy="2154436"/>
          </a:xfrm>
          <a:prstGeom prst="rect">
            <a:avLst/>
          </a:prstGeom>
        </p:spPr>
        <p:txBody>
          <a:bodyPr wrap="square">
            <a:spAutoFit/>
          </a:bodyPr>
          <a:lstStyle/>
          <a:p>
            <a:r>
              <a:rPr lang="en-GB" sz="2400" b="1" dirty="0">
                <a:solidFill>
                  <a:srgbClr val="0070C0"/>
                </a:solidFill>
                <a:latin typeface="FSMe Bold"/>
              </a:rPr>
              <a:t>Flexible Thinking, Information Processing and Understanding</a:t>
            </a:r>
            <a:r>
              <a:rPr lang="en-GB" dirty="0">
                <a:solidFill>
                  <a:srgbClr val="0070C0"/>
                </a:solidFill>
                <a:latin typeface="FSMe Regular"/>
              </a:rPr>
              <a:t> </a:t>
            </a:r>
          </a:p>
          <a:p>
            <a:endParaRPr lang="en-GB" sz="2200" dirty="0">
              <a:solidFill>
                <a:srgbClr val="6D6D6D"/>
              </a:solidFill>
              <a:latin typeface="FSMe Regular"/>
            </a:endParaRPr>
          </a:p>
          <a:p>
            <a:r>
              <a:rPr lang="en-GB" sz="2200" dirty="0">
                <a:solidFill>
                  <a:srgbClr val="6D6D6D"/>
                </a:solidFill>
                <a:latin typeface="FSMe Regular"/>
              </a:rPr>
              <a:t>Autistic people have differences in their attention, interests and how they learn. This can include being very focused on particular interests. They have a different way of being flexible, so often feel safer and more comfortable with routines and structure as this lessens uncertainty.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2263" y="5789023"/>
            <a:ext cx="609600" cy="609600"/>
          </a:xfrm>
          <a:prstGeom prst="rect">
            <a:avLst/>
          </a:prstGeom>
        </p:spPr>
      </p:pic>
    </p:spTree>
    <p:extLst>
      <p:ext uri="{BB962C8B-B14F-4D97-AF65-F5344CB8AC3E}">
        <p14:creationId xmlns:p14="http://schemas.microsoft.com/office/powerpoint/2010/main" val="2964839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normAutofit/>
          </a:bodyPr>
          <a:lstStyle/>
          <a:p>
            <a:r>
              <a:rPr lang="en-GB" sz="1800" b="1" dirty="0"/>
              <a:t>How do we support speech, language and communication needs in school?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02206258"/>
              </p:ext>
            </p:extLst>
          </p:nvPr>
        </p:nvGraphicFramePr>
        <p:xfrm>
          <a:off x="1011382" y="928806"/>
          <a:ext cx="10342418" cy="5843786"/>
        </p:xfrm>
        <a:graphic>
          <a:graphicData uri="http://schemas.openxmlformats.org/drawingml/2006/table">
            <a:tbl>
              <a:tblPr firstRow="1" firstCol="1" bandRow="1"/>
              <a:tblGrid>
                <a:gridCol w="10342418">
                  <a:extLst>
                    <a:ext uri="{9D8B030D-6E8A-4147-A177-3AD203B41FA5}">
                      <a16:colId xmlns:a16="http://schemas.microsoft.com/office/drawing/2014/main" val="3626011251"/>
                    </a:ext>
                  </a:extLst>
                </a:gridCol>
              </a:tblGrid>
              <a:tr h="511212">
                <a:tc>
                  <a:txBody>
                    <a:bodyPr/>
                    <a:lstStyle/>
                    <a:p>
                      <a:pPr>
                        <a:lnSpc>
                          <a:spcPct val="115000"/>
                        </a:lnSpc>
                        <a:spcBef>
                          <a:spcPts val="300"/>
                        </a:spcBef>
                        <a:spcAft>
                          <a:spcPts val="300"/>
                        </a:spcAft>
                      </a:pPr>
                      <a:r>
                        <a:rPr lang="en-GB" sz="1100" b="1" dirty="0">
                          <a:effectLst/>
                          <a:latin typeface="Segoe UI" panose="020B0502040204020203" pitchFamily="34" charset="0"/>
                          <a:ea typeface="Calibri" panose="020F0502020204030204" pitchFamily="34" charset="0"/>
                          <a:cs typeface="Times New Roman" panose="02020603050405020304" pitchFamily="18" charset="0"/>
                        </a:rPr>
                        <a:t>Communication and Interaction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300"/>
                        </a:spcBef>
                        <a:spcAft>
                          <a:spcPts val="300"/>
                        </a:spcAft>
                      </a:pPr>
                      <a:r>
                        <a:rPr lang="en-GB" sz="1100" b="1" dirty="0">
                          <a:effectLst/>
                          <a:latin typeface="Segoe UI" panose="020B0502040204020203" pitchFamily="34" charset="0"/>
                          <a:ea typeface="Calibri" panose="020F0502020204030204" pitchFamily="34" charset="0"/>
                          <a:cs typeface="Times New Roman" panose="02020603050405020304" pitchFamily="18" charset="0"/>
                        </a:rPr>
                        <a:t> This SEND inclusive approach is available in our class all the time for which ever children need it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2893" marR="528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val="2686773923"/>
                  </a:ext>
                </a:extLst>
              </a:tr>
              <a:tr h="910495">
                <a:tc>
                  <a:txBody>
                    <a:bodyPr/>
                    <a:lstStyle/>
                    <a:p>
                      <a:pPr marL="287020" indent="-17145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 Calm, structured environment with clear, visual information about what is happening and what is expected, e.g. visual timetables, widget symbols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Speech and Language rich environment developing receptive and expressive language skills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Communication in Print materials and symbols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93" marR="528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112644"/>
                  </a:ext>
                </a:extLst>
              </a:tr>
              <a:tr h="1832813">
                <a:tc>
                  <a:txBody>
                    <a:bodyPr/>
                    <a:lstStyle/>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Pre-teaching of vocabulary or concepts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Clear instructions given with visual and auditory clues to back up what is being said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Time to complete steps of instructions – for child to process what they have been told and their thoughts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Give instructions clearly and check understanding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Allow thinking time when answering questions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Avoid dictations and copying from the board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Short and direct language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93" marR="528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5720233"/>
                  </a:ext>
                </a:extLst>
              </a:tr>
              <a:tr h="188257">
                <a:tc>
                  <a:txBody>
                    <a:bodyPr/>
                    <a:lstStyle/>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Widget communication board/fan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93" marR="528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995967"/>
                  </a:ext>
                </a:extLst>
              </a:tr>
              <a:tr h="462350">
                <a:tc>
                  <a:txBody>
                    <a:bodyPr/>
                    <a:lstStyle/>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NELI</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Language Link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93" marR="528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1447785"/>
                  </a:ext>
                </a:extLst>
              </a:tr>
              <a:tr h="736442">
                <a:tc>
                  <a:txBody>
                    <a:bodyPr/>
                    <a:lstStyle/>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EAL support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Speech and Language support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EHCP plan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93" marR="528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236698"/>
                  </a:ext>
                </a:extLst>
              </a:tr>
              <a:tr h="1010535">
                <a:tc>
                  <a:txBody>
                    <a:bodyPr/>
                    <a:lstStyle/>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Communication and Interaction Team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Speech and Language Therapy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300"/>
                        </a:spcBef>
                        <a:spcAft>
                          <a:spcPts val="300"/>
                        </a:spcAft>
                        <a:buFont typeface="Courier New" panose="02070309020205020404" pitchFamily="49" charset="0"/>
                        <a:buChar char="o"/>
                      </a:pPr>
                      <a:r>
                        <a:rPr lang="en-GB" sz="1200" dirty="0">
                          <a:effectLst/>
                          <a:latin typeface="Segoe UI" panose="020B0502040204020203" pitchFamily="34" charset="0"/>
                          <a:ea typeface="Calibri" panose="020F0502020204030204" pitchFamily="34" charset="0"/>
                          <a:cs typeface="Times New Roman" panose="02020603050405020304" pitchFamily="18" charset="0"/>
                        </a:rPr>
                        <a:t>Autism Assessment Pathway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15570">
                        <a:lnSpc>
                          <a:spcPct val="115000"/>
                        </a:lnSpc>
                        <a:spcBef>
                          <a:spcPts val="300"/>
                        </a:spcBef>
                        <a:spcAft>
                          <a:spcPts val="300"/>
                        </a:spcAft>
                      </a:pPr>
                      <a:r>
                        <a:rPr lang="en-GB" sz="1200" dirty="0">
                          <a:effectLst/>
                          <a:latin typeface="Segoe UI" panose="020B0502040204020203"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893" marR="528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349511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169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Useful links</a:t>
            </a:r>
          </a:p>
        </p:txBody>
      </p:sp>
      <p:sp>
        <p:nvSpPr>
          <p:cNvPr id="3" name="Content Placeholder 2"/>
          <p:cNvSpPr>
            <a:spLocks noGrp="1"/>
          </p:cNvSpPr>
          <p:nvPr>
            <p:ph idx="1"/>
          </p:nvPr>
        </p:nvSpPr>
        <p:spPr>
          <a:xfrm>
            <a:off x="838200" y="1423843"/>
            <a:ext cx="10515600" cy="4351338"/>
          </a:xfrm>
        </p:spPr>
        <p:txBody>
          <a:bodyPr>
            <a:normAutofit fontScale="92500"/>
          </a:bodyPr>
          <a:lstStyle/>
          <a:p>
            <a:r>
              <a:rPr lang="en-GB" dirty="0"/>
              <a:t>Referrals can be made to Speech and language services through school for concerns with speech, understanding of language and autism.</a:t>
            </a:r>
          </a:p>
          <a:p>
            <a:r>
              <a:rPr lang="en-GB" dirty="0"/>
              <a:t>Parents can also complete their own referrals through the Single Point of Access (SPA) - </a:t>
            </a:r>
            <a:r>
              <a:rPr lang="en-GB" dirty="0">
                <a:hlinkClick r:id="rId6"/>
              </a:rPr>
              <a:t>https://childrenandfamilyhealthdevon.nhs.uk</a:t>
            </a:r>
            <a:endParaRPr lang="en-GB" dirty="0"/>
          </a:p>
          <a:p>
            <a:r>
              <a:rPr lang="en-GB" dirty="0"/>
              <a:t>There are a range of useful videos to support parents with suggestions of how to help their children with communication skills</a:t>
            </a:r>
          </a:p>
          <a:p>
            <a:r>
              <a:rPr lang="en-GB" u="sng" dirty="0">
                <a:solidFill>
                  <a:srgbClr val="0070C0"/>
                </a:solidFill>
                <a:hlinkClick r:id="rId7" action="ppaction://hlinksldjump"/>
              </a:rPr>
              <a:t>https://childrenandfamilyhealthdevon.nhs.uk/slt/how-to-videos/#earlycomms</a:t>
            </a:r>
            <a:endParaRPr lang="en-GB" dirty="0"/>
          </a:p>
          <a:p>
            <a:r>
              <a:rPr lang="en-GB" dirty="0"/>
              <a:t>Autism Education Trust – </a:t>
            </a:r>
            <a:r>
              <a:rPr lang="en-GB" dirty="0">
                <a:hlinkClick r:id="rId7" action="ppaction://hlinksldjump"/>
              </a:rPr>
              <a:t>www.autismedcuationtrust.org.uk</a:t>
            </a:r>
            <a:r>
              <a:rPr lang="en-GB" dirty="0"/>
              <a:t> – this website has a lot of useful resources and information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28652" y="5932714"/>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46080" y="5932714"/>
            <a:ext cx="609600" cy="609600"/>
          </a:xfrm>
          <a:prstGeom prst="rect">
            <a:avLst/>
          </a:prstGeom>
        </p:spPr>
      </p:pic>
    </p:spTree>
    <p:extLst>
      <p:ext uri="{BB962C8B-B14F-4D97-AF65-F5344CB8AC3E}">
        <p14:creationId xmlns:p14="http://schemas.microsoft.com/office/powerpoint/2010/main" val="3174409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579"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93669" y="1031966"/>
            <a:ext cx="8177348" cy="50292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273" y="5756366"/>
            <a:ext cx="609600" cy="609600"/>
          </a:xfrm>
          <a:prstGeom prst="rect">
            <a:avLst/>
          </a:prstGeom>
        </p:spPr>
      </p:pic>
    </p:spTree>
    <p:extLst>
      <p:ext uri="{BB962C8B-B14F-4D97-AF65-F5344CB8AC3E}">
        <p14:creationId xmlns:p14="http://schemas.microsoft.com/office/powerpoint/2010/main" val="3861706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t="25116"/>
          <a:stretch>
            <a:fillRect/>
          </a:stretch>
        </p:blipFill>
        <p:spPr bwMode="auto">
          <a:xfrm>
            <a:off x="1781176" y="1220416"/>
            <a:ext cx="8527155" cy="52565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2600" y="304801"/>
            <a:ext cx="8915400" cy="923330"/>
          </a:xfrm>
          <a:prstGeom prst="rect">
            <a:avLst/>
          </a:prstGeom>
          <a:noFill/>
        </p:spPr>
        <p:txBody>
          <a:bodyPr wrap="square" rtlCol="0">
            <a:spAutoFit/>
          </a:bodyPr>
          <a:lstStyle/>
          <a:p>
            <a:pPr algn="ctr">
              <a:spcBef>
                <a:spcPct val="0"/>
              </a:spcBef>
            </a:pPr>
            <a:r>
              <a:rPr lang="en-GB" sz="3600" b="1" dirty="0">
                <a:solidFill>
                  <a:srgbClr val="152E72"/>
                </a:solidFill>
                <a:latin typeface="Calibri"/>
                <a:cs typeface="Arial"/>
              </a:rPr>
              <a:t>Impact of communication difficulties on CYP</a:t>
            </a:r>
          </a:p>
          <a:p>
            <a:endParaRPr lang="en-GB" dirty="0">
              <a:solidFill>
                <a:prstClr val="black"/>
              </a:solidFill>
              <a:latin typeface="Calibri"/>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673436"/>
            <a:ext cx="609600" cy="609600"/>
          </a:xfrm>
          <a:prstGeom prst="rect">
            <a:avLst/>
          </a:prstGeom>
        </p:spPr>
      </p:pic>
    </p:spTree>
    <p:extLst>
      <p:ext uri="{BB962C8B-B14F-4D97-AF65-F5344CB8AC3E}">
        <p14:creationId xmlns:p14="http://schemas.microsoft.com/office/powerpoint/2010/main" val="787658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66983059"/>
              </p:ext>
            </p:extLst>
          </p:nvPr>
        </p:nvGraphicFramePr>
        <p:xfrm>
          <a:off x="852624" y="1812747"/>
          <a:ext cx="10332720" cy="4781005"/>
        </p:xfrm>
        <a:graphic>
          <a:graphicData uri="http://schemas.openxmlformats.org/drawingml/2006/table">
            <a:tbl>
              <a:tblPr firstRow="1" firstCol="1" bandRow="1"/>
              <a:tblGrid>
                <a:gridCol w="9469750">
                  <a:extLst>
                    <a:ext uri="{9D8B030D-6E8A-4147-A177-3AD203B41FA5}">
                      <a16:colId xmlns:a16="http://schemas.microsoft.com/office/drawing/2014/main" val="3001492207"/>
                    </a:ext>
                  </a:extLst>
                </a:gridCol>
                <a:gridCol w="862970">
                  <a:extLst>
                    <a:ext uri="{9D8B030D-6E8A-4147-A177-3AD203B41FA5}">
                      <a16:colId xmlns:a16="http://schemas.microsoft.com/office/drawing/2014/main" val="861663704"/>
                    </a:ext>
                  </a:extLst>
                </a:gridCol>
              </a:tblGrid>
              <a:tr h="530795">
                <a:tc gridSpan="2">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Communication and interaction</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i="1" dirty="0">
                          <a:effectLst/>
                          <a:latin typeface="Calibri" panose="020F0502020204030204" pitchFamily="34" charset="0"/>
                          <a:ea typeface="Calibri" panose="020F0502020204030204" pitchFamily="34" charset="0"/>
                          <a:cs typeface="Times New Roman" panose="02020603050405020304" pitchFamily="18" charset="0"/>
                        </a:rPr>
                        <a:t>There are concerns about…</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GB"/>
                    </a:p>
                  </a:txBody>
                  <a:tcPr/>
                </a:tc>
                <a:extLst>
                  <a:ext uri="{0D108BD9-81ED-4DB2-BD59-A6C34878D82A}">
                    <a16:rowId xmlns:a16="http://schemas.microsoft.com/office/drawing/2014/main" val="1541161611"/>
                  </a:ext>
                </a:extLst>
              </a:tr>
              <a:tr h="478485">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pupil’s attention and/or listening skills – their ability to engage successfully with language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7252423"/>
                  </a:ext>
                </a:extLst>
              </a:tr>
              <a:tr h="265398">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receptive language – their ability to understand spoken language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309656"/>
                  </a:ext>
                </a:extLst>
              </a:tr>
              <a:tr h="265398">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expressive language – their ability to use language to communicate with others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3814885"/>
                  </a:ext>
                </a:extLst>
              </a:tr>
              <a:tr h="478485">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pupil’s speech sound development – their ability to produce the sounds necessary for clear, intelligible speech</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087725"/>
                  </a:ext>
                </a:extLst>
              </a:tr>
              <a:tr h="478485">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social communications – their ability to use language appropriately and successfully in social situations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590450"/>
                  </a:ext>
                </a:extLst>
              </a:tr>
              <a:tr h="478485">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uneven learning profiles and learning styles i.e. they do not follow the usual developmental patterns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483238"/>
                  </a:ext>
                </a:extLst>
              </a:tr>
              <a:tr h="530795">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communication skills e.g. verbal and non-verbal, ability to recognise the feelings or perspectives of others and respond appropriately</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318548"/>
                  </a:ext>
                </a:extLst>
              </a:tr>
              <a:tr h="265398">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social development e.g. capacity to ‘share interest’ and/or ‘share attention’</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415469"/>
                  </a:ext>
                </a:extLst>
              </a:tr>
              <a:tr h="265398">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rigidity of thought e.g. ability to manage changes in routine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8996944"/>
                  </a:ext>
                </a:extLst>
              </a:tr>
              <a:tr h="265398">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sensory skills e.g. over sensitivity or under sensitivity to sensory stimuli</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15856"/>
                  </a:ext>
                </a:extLst>
              </a:tr>
              <a:tr h="478485">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pupil’s cognitive development e.g. capacity to sustain concentration or self-direct their learning</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3112131"/>
                  </a:ext>
                </a:extLst>
              </a:tr>
            </a:tbl>
          </a:graphicData>
        </a:graphic>
      </p:graphicFrame>
      <p:sp>
        <p:nvSpPr>
          <p:cNvPr id="4" name="TextBox 3"/>
          <p:cNvSpPr txBox="1"/>
          <p:nvPr/>
        </p:nvSpPr>
        <p:spPr>
          <a:xfrm>
            <a:off x="1371600" y="525591"/>
            <a:ext cx="8804366" cy="1231106"/>
          </a:xfrm>
          <a:prstGeom prst="rect">
            <a:avLst/>
          </a:prstGeom>
          <a:noFill/>
        </p:spPr>
        <p:txBody>
          <a:bodyPr wrap="square" rtlCol="0">
            <a:spAutoFit/>
          </a:bodyPr>
          <a:lstStyle/>
          <a:p>
            <a:r>
              <a:rPr lang="en-GB" altLang="en-US" b="1" dirty="0">
                <a:solidFill>
                  <a:srgbClr val="0070C0"/>
                </a:solidFill>
                <a:latin typeface="Arial" panose="020B0604020202020204" pitchFamily="34" charset="0"/>
                <a:ea typeface="Calibri" panose="020F0502020204030204" pitchFamily="34" charset="0"/>
                <a:cs typeface="Times New Roman" panose="02020603050405020304" pitchFamily="18" charset="0"/>
              </a:rPr>
              <a:t>To identify a speech, language and communication need we:</a:t>
            </a:r>
          </a:p>
          <a:p>
            <a:pPr marL="171450" indent="-171450">
              <a:buFont typeface="Arial" panose="020B0604020202020204" pitchFamily="34" charset="0"/>
              <a:buChar char="•"/>
            </a:pPr>
            <a:r>
              <a:rPr lang="en-GB" altLang="en-US" sz="1400" b="1" dirty="0">
                <a:solidFill>
                  <a:prstClr val="black"/>
                </a:solidFill>
                <a:latin typeface="Arial" panose="020B0604020202020204" pitchFamily="34" charset="0"/>
                <a:ea typeface="Calibri" panose="020F0502020204030204" pitchFamily="34" charset="0"/>
                <a:cs typeface="Times New Roman" panose="02020603050405020304" pitchFamily="18" charset="0"/>
              </a:rPr>
              <a:t>Screen all children as they enter Reception using an online programme called NELI.  </a:t>
            </a:r>
          </a:p>
          <a:p>
            <a:pPr marL="171450" indent="-171450">
              <a:buFont typeface="Arial" panose="020B0604020202020204" pitchFamily="34" charset="0"/>
              <a:buChar char="•"/>
            </a:pPr>
            <a:r>
              <a:rPr lang="en-GB" altLang="en-US" sz="1400" b="1" dirty="0">
                <a:solidFill>
                  <a:prstClr val="black"/>
                </a:solidFill>
                <a:latin typeface="Arial" panose="020B0604020202020204" pitchFamily="34" charset="0"/>
                <a:ea typeface="Calibri" panose="020F0502020204030204" pitchFamily="34" charset="0"/>
                <a:cs typeface="Times New Roman" panose="02020603050405020304" pitchFamily="18" charset="0"/>
              </a:rPr>
              <a:t>For children we have greater concern about we use another online programme called Language Link – this assesses understanding of language</a:t>
            </a:r>
          </a:p>
          <a:p>
            <a:pPr marL="171450" indent="-171450">
              <a:buFont typeface="Arial" panose="020B0604020202020204" pitchFamily="34" charset="0"/>
              <a:buChar char="•"/>
            </a:pPr>
            <a:r>
              <a:rPr lang="en-GB" altLang="en-US" sz="1400" b="1" dirty="0">
                <a:solidFill>
                  <a:prstClr val="black"/>
                </a:solidFill>
                <a:latin typeface="Arial" panose="020B0604020202020204" pitchFamily="34" charset="0"/>
                <a:ea typeface="Calibri" panose="020F0502020204030204" pitchFamily="34" charset="0"/>
                <a:cs typeface="Times New Roman" panose="02020603050405020304" pitchFamily="18" charset="0"/>
              </a:rPr>
              <a:t>Teachers also use The Quick Needs Checker (below) as part of the referral process to the SENDCo</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240" y="6040202"/>
            <a:ext cx="609600" cy="609600"/>
          </a:xfrm>
          <a:prstGeom prst="rect">
            <a:avLst/>
          </a:prstGeom>
        </p:spPr>
      </p:pic>
    </p:spTree>
    <p:extLst>
      <p:ext uri="{BB962C8B-B14F-4D97-AF65-F5344CB8AC3E}">
        <p14:creationId xmlns:p14="http://schemas.microsoft.com/office/powerpoint/2010/main" val="677658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0" y="1"/>
            <a:ext cx="9252520" cy="1298999"/>
          </a:xfrm>
        </p:spPr>
        <p:txBody>
          <a:bodyPr>
            <a:normAutofit/>
          </a:bodyPr>
          <a:lstStyle/>
          <a:p>
            <a:r>
              <a:rPr lang="en-GB" sz="3600" b="1" dirty="0">
                <a:solidFill>
                  <a:srgbClr val="152E72"/>
                </a:solidFill>
                <a:cs typeface="Arial"/>
              </a:rPr>
              <a:t>Components of speech, language and communication </a:t>
            </a:r>
          </a:p>
        </p:txBody>
      </p:sp>
      <p:sp>
        <p:nvSpPr>
          <p:cNvPr id="24579" name="Line 3"/>
          <p:cNvSpPr>
            <a:spLocks noChangeShapeType="1"/>
          </p:cNvSpPr>
          <p:nvPr/>
        </p:nvSpPr>
        <p:spPr bwMode="auto">
          <a:xfrm>
            <a:off x="2640013" y="1773238"/>
            <a:ext cx="6781800"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solidFill>
                <a:prstClr val="black"/>
              </a:solidFill>
              <a:latin typeface="Calibri"/>
            </a:endParaRPr>
          </a:p>
        </p:txBody>
      </p:sp>
      <p:sp>
        <p:nvSpPr>
          <p:cNvPr id="24580" name="Line 4"/>
          <p:cNvSpPr>
            <a:spLocks noChangeShapeType="1"/>
          </p:cNvSpPr>
          <p:nvPr/>
        </p:nvSpPr>
        <p:spPr bwMode="auto">
          <a:xfrm>
            <a:off x="2667000" y="1524000"/>
            <a:ext cx="0" cy="3048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solidFill>
                <a:prstClr val="black"/>
              </a:solidFill>
              <a:latin typeface="Calibri"/>
            </a:endParaRPr>
          </a:p>
        </p:txBody>
      </p:sp>
      <p:sp>
        <p:nvSpPr>
          <p:cNvPr id="24581" name="Line 5"/>
          <p:cNvSpPr>
            <a:spLocks noChangeShapeType="1"/>
          </p:cNvSpPr>
          <p:nvPr/>
        </p:nvSpPr>
        <p:spPr bwMode="auto">
          <a:xfrm>
            <a:off x="5943600" y="1524000"/>
            <a:ext cx="0" cy="3048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solidFill>
                <a:prstClr val="black"/>
              </a:solidFill>
              <a:latin typeface="Calibri"/>
            </a:endParaRPr>
          </a:p>
        </p:txBody>
      </p:sp>
      <p:sp>
        <p:nvSpPr>
          <p:cNvPr id="24583" name="Line 7"/>
          <p:cNvSpPr>
            <a:spLocks noChangeShapeType="1"/>
          </p:cNvSpPr>
          <p:nvPr/>
        </p:nvSpPr>
        <p:spPr bwMode="auto">
          <a:xfrm>
            <a:off x="9458325" y="1524000"/>
            <a:ext cx="0" cy="3048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solidFill>
                <a:prstClr val="black"/>
              </a:solidFill>
              <a:latin typeface="Calibri"/>
            </a:endParaRPr>
          </a:p>
        </p:txBody>
      </p:sp>
      <p:grpSp>
        <p:nvGrpSpPr>
          <p:cNvPr id="24584" name="Group 8"/>
          <p:cNvGrpSpPr>
            <a:grpSpLocks/>
          </p:cNvGrpSpPr>
          <p:nvPr/>
        </p:nvGrpSpPr>
        <p:grpSpPr bwMode="auto">
          <a:xfrm>
            <a:off x="1676400" y="1828800"/>
            <a:ext cx="2209800" cy="1269856"/>
            <a:chOff x="96" y="1152"/>
            <a:chExt cx="1248" cy="624"/>
          </a:xfrm>
        </p:grpSpPr>
        <p:sp>
          <p:nvSpPr>
            <p:cNvPr id="24585" name="Oval 9"/>
            <p:cNvSpPr>
              <a:spLocks noChangeArrowheads="1"/>
            </p:cNvSpPr>
            <p:nvPr/>
          </p:nvSpPr>
          <p:spPr bwMode="auto">
            <a:xfrm>
              <a:off x="96" y="1152"/>
              <a:ext cx="1248" cy="624"/>
            </a:xfrm>
            <a:prstGeom prst="ellipse">
              <a:avLst/>
            </a:prstGeom>
            <a:solidFill>
              <a:srgbClr val="FF00FF"/>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latin typeface="Calibri"/>
              </a:endParaRPr>
            </a:p>
          </p:txBody>
        </p:sp>
        <p:sp>
          <p:nvSpPr>
            <p:cNvPr id="24586" name="Text Box 10"/>
            <p:cNvSpPr txBox="1">
              <a:spLocks noChangeArrowheads="1"/>
            </p:cNvSpPr>
            <p:nvPr/>
          </p:nvSpPr>
          <p:spPr bwMode="auto">
            <a:xfrm>
              <a:off x="240" y="1260"/>
              <a:ext cx="960" cy="408"/>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400" b="1" dirty="0">
                  <a:solidFill>
                    <a:srgbClr val="FFFFD9"/>
                  </a:solidFill>
                  <a:latin typeface="Calibri"/>
                </a:rPr>
                <a:t>Speech</a:t>
              </a:r>
            </a:p>
            <a:p>
              <a:pPr algn="ctr"/>
              <a:r>
                <a:rPr lang="en-GB" sz="2400" b="1" dirty="0">
                  <a:solidFill>
                    <a:srgbClr val="FFFFD9"/>
                  </a:solidFill>
                  <a:latin typeface="Calibri"/>
                </a:rPr>
                <a:t>sounds</a:t>
              </a:r>
            </a:p>
          </p:txBody>
        </p:sp>
      </p:grpSp>
      <p:sp>
        <p:nvSpPr>
          <p:cNvPr id="24587" name="Text Box 11"/>
          <p:cNvSpPr txBox="1">
            <a:spLocks noChangeArrowheads="1"/>
          </p:cNvSpPr>
          <p:nvPr/>
        </p:nvSpPr>
        <p:spPr bwMode="auto">
          <a:xfrm>
            <a:off x="1676400" y="3373466"/>
            <a:ext cx="2095500" cy="2754600"/>
          </a:xfrm>
          <a:prstGeom prst="rect">
            <a:avLst/>
          </a:prstGeom>
          <a:noFill/>
          <a:ln w="63500">
            <a:solidFill>
              <a:srgbClr val="FF00FF"/>
            </a:solidFill>
            <a:miter lim="800000"/>
            <a:headEnd/>
            <a:tailEnd/>
          </a:ln>
          <a:effectLst/>
          <a:extLst>
            <a:ext uri="{909E8E84-426E-40DD-AFC4-6F175D3DCCD1}">
              <a14:hiddenFill xmlns:a14="http://schemas.microsoft.com/office/drawing/2010/main">
                <a:solidFill>
                  <a:srgbClr val="FF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pPr marL="457200" indent="-457200">
              <a:spcBef>
                <a:spcPct val="50000"/>
              </a:spcBef>
              <a:buFont typeface="Arial" panose="020B0604020202020204" pitchFamily="34" charset="0"/>
              <a:buChar char="•"/>
            </a:pPr>
            <a:endParaRPr lang="en-GB" sz="3200" b="1" dirty="0">
              <a:solidFill>
                <a:prstClr val="black"/>
              </a:solidFill>
              <a:latin typeface="Arial" pitchFamily="34" charset="0"/>
              <a:cs typeface="Arial" pitchFamily="34" charset="0"/>
            </a:endParaRP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Speech</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Phonological Awareness</a:t>
            </a:r>
          </a:p>
          <a:p>
            <a:pPr marL="285750" indent="-285750">
              <a:spcBef>
                <a:spcPct val="50000"/>
              </a:spcBef>
              <a:buFont typeface="Arial" panose="020B0604020202020204" pitchFamily="34" charset="0"/>
              <a:buChar char="•"/>
            </a:pPr>
            <a:endParaRPr lang="en-GB" sz="1400" b="1" dirty="0">
              <a:solidFill>
                <a:prstClr val="black"/>
              </a:solidFill>
              <a:latin typeface="Calibri"/>
            </a:endParaRPr>
          </a:p>
          <a:p>
            <a:pPr marL="285750" indent="-285750">
              <a:spcBef>
                <a:spcPct val="50000"/>
              </a:spcBef>
              <a:buFont typeface="Arial" panose="020B0604020202020204" pitchFamily="34" charset="0"/>
              <a:buChar char="•"/>
            </a:pPr>
            <a:endParaRPr lang="en-GB" sz="1400" b="1" dirty="0">
              <a:solidFill>
                <a:prstClr val="black"/>
              </a:solidFill>
              <a:latin typeface="Calibri"/>
            </a:endParaRPr>
          </a:p>
          <a:p>
            <a:pPr marL="285750" indent="-285750">
              <a:spcBef>
                <a:spcPct val="50000"/>
              </a:spcBef>
              <a:buFont typeface="Arial" panose="020B0604020202020204" pitchFamily="34" charset="0"/>
              <a:buChar char="•"/>
            </a:pPr>
            <a:endParaRPr lang="en-GB" sz="1400" b="1" dirty="0">
              <a:solidFill>
                <a:prstClr val="black"/>
              </a:solidFill>
              <a:latin typeface="Calibri"/>
            </a:endParaRPr>
          </a:p>
          <a:p>
            <a:pPr>
              <a:spcBef>
                <a:spcPct val="50000"/>
              </a:spcBef>
              <a:buFontTx/>
              <a:buChar char="•"/>
            </a:pPr>
            <a:endParaRPr lang="en-GB" sz="400" dirty="0">
              <a:solidFill>
                <a:prstClr val="black"/>
              </a:solidFill>
              <a:latin typeface="Calibri"/>
            </a:endParaRPr>
          </a:p>
        </p:txBody>
      </p:sp>
      <p:sp>
        <p:nvSpPr>
          <p:cNvPr id="24588" name="Text Box 12"/>
          <p:cNvSpPr txBox="1">
            <a:spLocks noChangeArrowheads="1"/>
          </p:cNvSpPr>
          <p:nvPr/>
        </p:nvSpPr>
        <p:spPr bwMode="auto">
          <a:xfrm>
            <a:off x="4049713" y="3373473"/>
            <a:ext cx="1981200" cy="2769989"/>
          </a:xfrm>
          <a:prstGeom prst="rect">
            <a:avLst/>
          </a:prstGeom>
          <a:noFill/>
          <a:ln w="63500">
            <a:solidFill>
              <a:srgbClr val="5ED6FC"/>
            </a:solidFill>
            <a:miter lim="800000"/>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p>
            <a:pPr>
              <a:spcBef>
                <a:spcPct val="50000"/>
              </a:spcBef>
            </a:pPr>
            <a:endParaRPr lang="en-GB" sz="2400" b="1" dirty="0">
              <a:solidFill>
                <a:prstClr val="black"/>
              </a:solidFill>
              <a:latin typeface="Arial" pitchFamily="34" charset="0"/>
              <a:cs typeface="Arial" pitchFamily="34" charset="0"/>
            </a:endParaRP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Vocabulary</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Categories</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Concepts</a:t>
            </a:r>
          </a:p>
          <a:p>
            <a:pPr>
              <a:spcBef>
                <a:spcPct val="50000"/>
              </a:spcBef>
            </a:pPr>
            <a:endParaRPr lang="en-GB" b="1" dirty="0">
              <a:solidFill>
                <a:prstClr val="black"/>
              </a:solidFill>
              <a:latin typeface="Arial" pitchFamily="34" charset="0"/>
              <a:cs typeface="Arial" pitchFamily="34" charset="0"/>
            </a:endParaRPr>
          </a:p>
          <a:p>
            <a:pPr>
              <a:spcBef>
                <a:spcPct val="50000"/>
              </a:spcBef>
            </a:pPr>
            <a:endParaRPr lang="en-GB" b="1" dirty="0">
              <a:solidFill>
                <a:prstClr val="black"/>
              </a:solidFill>
              <a:latin typeface="Arial" pitchFamily="34" charset="0"/>
              <a:cs typeface="Arial" pitchFamily="34" charset="0"/>
            </a:endParaRPr>
          </a:p>
          <a:p>
            <a:pPr>
              <a:spcBef>
                <a:spcPct val="50000"/>
              </a:spcBef>
            </a:pPr>
            <a:endParaRPr lang="en-GB" sz="1000" b="1" dirty="0">
              <a:solidFill>
                <a:prstClr val="black"/>
              </a:solidFill>
              <a:latin typeface="Arial" pitchFamily="34" charset="0"/>
              <a:cs typeface="Arial" pitchFamily="34" charset="0"/>
            </a:endParaRPr>
          </a:p>
        </p:txBody>
      </p:sp>
      <p:sp>
        <p:nvSpPr>
          <p:cNvPr id="24589" name="Oval 13"/>
          <p:cNvSpPr>
            <a:spLocks noChangeArrowheads="1"/>
          </p:cNvSpPr>
          <p:nvPr/>
        </p:nvSpPr>
        <p:spPr bwMode="auto">
          <a:xfrm>
            <a:off x="4886747" y="1828801"/>
            <a:ext cx="2220913" cy="1178719"/>
          </a:xfrm>
          <a:prstGeom prst="ellipse">
            <a:avLst/>
          </a:prstGeom>
          <a:solidFill>
            <a:srgbClr val="66CCFF"/>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latin typeface="Calibri"/>
            </a:endParaRPr>
          </a:p>
        </p:txBody>
      </p:sp>
      <p:sp>
        <p:nvSpPr>
          <p:cNvPr id="24590" name="Text Box 14"/>
          <p:cNvSpPr txBox="1">
            <a:spLocks noChangeArrowheads="1"/>
          </p:cNvSpPr>
          <p:nvPr/>
        </p:nvSpPr>
        <p:spPr bwMode="auto">
          <a:xfrm>
            <a:off x="5192713" y="2187326"/>
            <a:ext cx="1676400" cy="461665"/>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dirty="0">
                <a:solidFill>
                  <a:srgbClr val="FFFFD9"/>
                </a:solidFill>
                <a:latin typeface="Calibri"/>
              </a:rPr>
              <a:t>Language</a:t>
            </a:r>
          </a:p>
        </p:txBody>
      </p:sp>
      <p:sp>
        <p:nvSpPr>
          <p:cNvPr id="24591" name="Text Box 15"/>
          <p:cNvSpPr txBox="1">
            <a:spLocks noChangeArrowheads="1"/>
          </p:cNvSpPr>
          <p:nvPr/>
        </p:nvSpPr>
        <p:spPr bwMode="auto">
          <a:xfrm>
            <a:off x="6281312" y="3342340"/>
            <a:ext cx="1981200" cy="2769989"/>
          </a:xfrm>
          <a:prstGeom prst="rect">
            <a:avLst/>
          </a:prstGeom>
          <a:noFill/>
          <a:ln w="63500">
            <a:solidFill>
              <a:srgbClr val="7030A0"/>
            </a:solidFill>
            <a:miter lim="800000"/>
            <a:headEnd/>
            <a:tailEnd/>
          </a:ln>
          <a:effectLst/>
          <a:extLst>
            <a:ext uri="{909E8E84-426E-40DD-AFC4-6F175D3DCCD1}">
              <a14:hiddenFill xmlns:a14="http://schemas.microsoft.com/office/drawing/2010/main">
                <a:solidFill>
                  <a:srgbClr val="9900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p>
            <a:pPr>
              <a:spcBef>
                <a:spcPct val="50000"/>
              </a:spcBef>
            </a:pPr>
            <a:endParaRPr lang="en-GB" b="1" dirty="0">
              <a:solidFill>
                <a:prstClr val="black"/>
              </a:solidFill>
              <a:latin typeface="Arial" pitchFamily="34" charset="0"/>
              <a:cs typeface="Arial" pitchFamily="34" charset="0"/>
            </a:endParaRP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Phrases and sentences</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Comprehension</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Inference</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Extended sentences</a:t>
            </a:r>
          </a:p>
          <a:p>
            <a:pPr>
              <a:spcBef>
                <a:spcPct val="50000"/>
              </a:spcBef>
            </a:pPr>
            <a:endParaRPr lang="en-GB" sz="800" b="1" dirty="0">
              <a:solidFill>
                <a:prstClr val="black"/>
              </a:solidFill>
              <a:latin typeface="Arial" pitchFamily="34" charset="0"/>
              <a:cs typeface="Arial" pitchFamily="34" charset="0"/>
            </a:endParaRPr>
          </a:p>
        </p:txBody>
      </p:sp>
      <p:sp>
        <p:nvSpPr>
          <p:cNvPr id="24595" name="Text Box 19"/>
          <p:cNvSpPr txBox="1">
            <a:spLocks noChangeArrowheads="1"/>
          </p:cNvSpPr>
          <p:nvPr/>
        </p:nvSpPr>
        <p:spPr bwMode="auto">
          <a:xfrm>
            <a:off x="8458207" y="3388856"/>
            <a:ext cx="2014537" cy="2723823"/>
          </a:xfrm>
          <a:prstGeom prst="rect">
            <a:avLst/>
          </a:prstGeom>
          <a:noFill/>
          <a:ln w="635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p>
            <a:pPr>
              <a:spcBef>
                <a:spcPct val="50000"/>
              </a:spcBef>
            </a:pPr>
            <a:endParaRPr lang="en-GB" sz="2400" b="1" dirty="0">
              <a:solidFill>
                <a:prstClr val="black"/>
              </a:solidFill>
              <a:latin typeface="Arial" pitchFamily="34" charset="0"/>
              <a:cs typeface="Arial" pitchFamily="34" charset="0"/>
            </a:endParaRP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Turn taking</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Friendship skills</a:t>
            </a:r>
          </a:p>
          <a:p>
            <a:pPr marL="285750" indent="-285750">
              <a:spcBef>
                <a:spcPct val="50000"/>
              </a:spcBef>
              <a:buFont typeface="Arial" panose="020B0604020202020204" pitchFamily="34" charset="0"/>
              <a:buChar char="•"/>
            </a:pPr>
            <a:r>
              <a:rPr lang="en-GB" b="1" dirty="0">
                <a:solidFill>
                  <a:prstClr val="black"/>
                </a:solidFill>
                <a:latin typeface="Calibri"/>
                <a:cs typeface="Arial" charset="0"/>
              </a:rPr>
              <a:t>Conversation skills</a:t>
            </a:r>
          </a:p>
          <a:p>
            <a:pPr>
              <a:spcBef>
                <a:spcPct val="50000"/>
              </a:spcBef>
            </a:pPr>
            <a:endParaRPr lang="en-GB" b="1" dirty="0">
              <a:solidFill>
                <a:prstClr val="black"/>
              </a:solidFill>
              <a:latin typeface="Arial" pitchFamily="34" charset="0"/>
              <a:cs typeface="Arial" pitchFamily="34" charset="0"/>
            </a:endParaRPr>
          </a:p>
          <a:p>
            <a:pPr>
              <a:spcBef>
                <a:spcPct val="50000"/>
              </a:spcBef>
            </a:pPr>
            <a:endParaRPr lang="en-GB" sz="1400" b="1" dirty="0">
              <a:solidFill>
                <a:prstClr val="black"/>
              </a:solidFill>
              <a:latin typeface="Arial" pitchFamily="34" charset="0"/>
              <a:cs typeface="Arial" pitchFamily="34" charset="0"/>
            </a:endParaRPr>
          </a:p>
        </p:txBody>
      </p:sp>
      <p:grpSp>
        <p:nvGrpSpPr>
          <p:cNvPr id="24596" name="Group 20"/>
          <p:cNvGrpSpPr>
            <a:grpSpLocks/>
          </p:cNvGrpSpPr>
          <p:nvPr/>
        </p:nvGrpSpPr>
        <p:grpSpPr bwMode="auto">
          <a:xfrm>
            <a:off x="8278813" y="1828800"/>
            <a:ext cx="2286000" cy="1178719"/>
            <a:chOff x="4368" y="1152"/>
            <a:chExt cx="1248" cy="624"/>
          </a:xfrm>
        </p:grpSpPr>
        <p:sp>
          <p:nvSpPr>
            <p:cNvPr id="24597" name="Oval 21"/>
            <p:cNvSpPr>
              <a:spLocks noChangeArrowheads="1"/>
            </p:cNvSpPr>
            <p:nvPr/>
          </p:nvSpPr>
          <p:spPr bwMode="auto">
            <a:xfrm>
              <a:off x="4368" y="1152"/>
              <a:ext cx="1248" cy="624"/>
            </a:xfrm>
            <a:prstGeom prst="ellipse">
              <a:avLst/>
            </a:prstGeom>
            <a:solidFill>
              <a:srgbClr val="FF0000"/>
            </a:solidFill>
            <a:ln w="158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latin typeface="Calibri"/>
              </a:endParaRPr>
            </a:p>
          </p:txBody>
        </p:sp>
        <p:sp>
          <p:nvSpPr>
            <p:cNvPr id="24598" name="Text Box 22"/>
            <p:cNvSpPr txBox="1">
              <a:spLocks noChangeArrowheads="1"/>
            </p:cNvSpPr>
            <p:nvPr/>
          </p:nvSpPr>
          <p:spPr bwMode="auto">
            <a:xfrm>
              <a:off x="4600" y="1252"/>
              <a:ext cx="824" cy="456"/>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ts val="2000"/>
                </a:lnSpc>
              </a:pPr>
              <a:r>
                <a:rPr lang="en-GB" sz="2400" b="1" dirty="0">
                  <a:solidFill>
                    <a:srgbClr val="FFFFD9"/>
                  </a:solidFill>
                  <a:latin typeface="Calibri"/>
                </a:rPr>
                <a:t>Social</a:t>
              </a:r>
            </a:p>
            <a:p>
              <a:pPr algn="ctr">
                <a:lnSpc>
                  <a:spcPts val="2000"/>
                </a:lnSpc>
              </a:pPr>
              <a:r>
                <a:rPr lang="en-GB" sz="2400" b="1" dirty="0" err="1">
                  <a:solidFill>
                    <a:srgbClr val="FFFFD9"/>
                  </a:solidFill>
                  <a:latin typeface="Calibri"/>
                </a:rPr>
                <a:t>Communi</a:t>
              </a:r>
              <a:r>
                <a:rPr lang="en-GB" sz="2400" b="1" dirty="0">
                  <a:solidFill>
                    <a:srgbClr val="FFFFD9"/>
                  </a:solidFill>
                  <a:latin typeface="Calibri"/>
                </a:rPr>
                <a:t>-cation</a:t>
              </a:r>
            </a:p>
          </p:txBody>
        </p:sp>
      </p:grpSp>
      <p:cxnSp>
        <p:nvCxnSpPr>
          <p:cNvPr id="3" name="Straight Arrow Connector 2"/>
          <p:cNvCxnSpPr/>
          <p:nvPr/>
        </p:nvCxnSpPr>
        <p:spPr>
          <a:xfrm flipH="1">
            <a:off x="4766890" y="2893219"/>
            <a:ext cx="239713" cy="3095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978255" y="2893219"/>
            <a:ext cx="326230" cy="3095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1292152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Receptive/Expressive Language</a:t>
            </a:r>
          </a:p>
        </p:txBody>
      </p:sp>
      <p:sp>
        <p:nvSpPr>
          <p:cNvPr id="3" name="Content Placeholder 2"/>
          <p:cNvSpPr>
            <a:spLocks noGrp="1"/>
          </p:cNvSpPr>
          <p:nvPr>
            <p:ph sz="half" idx="1"/>
          </p:nvPr>
        </p:nvSpPr>
        <p:spPr/>
        <p:txBody>
          <a:bodyPr>
            <a:normAutofit/>
          </a:bodyPr>
          <a:lstStyle/>
          <a:p>
            <a:r>
              <a:rPr lang="en-GB" dirty="0">
                <a:solidFill>
                  <a:prstClr val="black"/>
                </a:solidFill>
                <a:ea typeface="+mj-ea"/>
                <a:cs typeface="+mj-cs"/>
              </a:rPr>
              <a:t>Receptive Language – ability to understand &amp; comprehend spoken language you hear or read </a:t>
            </a:r>
            <a:endParaRPr lang="en-GB" dirty="0"/>
          </a:p>
        </p:txBody>
      </p:sp>
      <p:sp>
        <p:nvSpPr>
          <p:cNvPr id="4" name="Content Placeholder 3"/>
          <p:cNvSpPr>
            <a:spLocks noGrp="1"/>
          </p:cNvSpPr>
          <p:nvPr>
            <p:ph sz="half" idx="2"/>
          </p:nvPr>
        </p:nvSpPr>
        <p:spPr/>
        <p:txBody>
          <a:bodyPr/>
          <a:lstStyle/>
          <a:p>
            <a:r>
              <a:rPr lang="en-GB" dirty="0"/>
              <a:t>Expressive Language – ability to communicate our thoughts and feelings through words gestures, signs/symbols (can be as simple as pointing to a desired object or as complex as writing a book</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383" y="4913811"/>
            <a:ext cx="609600" cy="609600"/>
          </a:xfrm>
          <a:prstGeom prst="rect">
            <a:avLst/>
          </a:prstGeom>
        </p:spPr>
      </p:pic>
    </p:spTree>
    <p:extLst>
      <p:ext uri="{BB962C8B-B14F-4D97-AF65-F5344CB8AC3E}">
        <p14:creationId xmlns:p14="http://schemas.microsoft.com/office/powerpoint/2010/main" val="490528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8"/>
          <p:cNvSpPr>
            <a:spLocks noChangeArrowheads="1"/>
          </p:cNvSpPr>
          <p:nvPr/>
        </p:nvSpPr>
        <p:spPr bwMode="auto">
          <a:xfrm>
            <a:off x="1847850" y="188914"/>
            <a:ext cx="3816350" cy="1152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b="1">
              <a:solidFill>
                <a:srgbClr val="000000"/>
              </a:solidFill>
              <a:latin typeface="Arial Narrow" pitchFamily="34" charset="0"/>
            </a:endParaRPr>
          </a:p>
        </p:txBody>
      </p:sp>
      <p:sp>
        <p:nvSpPr>
          <p:cNvPr id="8196" name="Cloud"/>
          <p:cNvSpPr>
            <a:spLocks noChangeAspect="1" noEditPoints="1" noChangeArrowheads="1"/>
          </p:cNvSpPr>
          <p:nvPr/>
        </p:nvSpPr>
        <p:spPr bwMode="auto">
          <a:xfrm>
            <a:off x="4295775" y="260351"/>
            <a:ext cx="3168650" cy="21240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GB">
              <a:solidFill>
                <a:srgbClr val="000000"/>
              </a:solidFill>
              <a:latin typeface="Calibri"/>
            </a:endParaRPr>
          </a:p>
        </p:txBody>
      </p:sp>
      <p:pic>
        <p:nvPicPr>
          <p:cNvPr id="8197" name="Picture 11" descr="MC90043639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3564" y="5516563"/>
            <a:ext cx="12017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3" descr="MC90023819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66989" y="5373688"/>
            <a:ext cx="701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69" name="Text Box 17"/>
          <p:cNvSpPr txBox="1">
            <a:spLocks noChangeArrowheads="1"/>
          </p:cNvSpPr>
          <p:nvPr/>
        </p:nvSpPr>
        <p:spPr bwMode="auto">
          <a:xfrm>
            <a:off x="4800600" y="981075"/>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solidFill>
                  <a:srgbClr val="DAEDEF">
                    <a:lumMod val="25000"/>
                  </a:srgbClr>
                </a:solidFill>
                <a:latin typeface="Calibri" panose="020F0502020204030204" pitchFamily="34" charset="0"/>
              </a:rPr>
              <a:t>WORD STORE</a:t>
            </a:r>
          </a:p>
        </p:txBody>
      </p:sp>
      <p:cxnSp>
        <p:nvCxnSpPr>
          <p:cNvPr id="8200" name="AutoShape 19"/>
          <p:cNvCxnSpPr>
            <a:cxnSpLocks noChangeShapeType="1"/>
            <a:stCxn id="8198" idx="0"/>
            <a:endCxn id="8196" idx="0"/>
          </p:cNvCxnSpPr>
          <p:nvPr/>
        </p:nvCxnSpPr>
        <p:spPr bwMode="auto">
          <a:xfrm rot="-5400000">
            <a:off x="1585913" y="2654301"/>
            <a:ext cx="4051300" cy="1387475"/>
          </a:xfrm>
          <a:prstGeom prst="curvedConnector2">
            <a:avLst/>
          </a:prstGeom>
          <a:noFill/>
          <a:ln w="63500">
            <a:solidFill>
              <a:srgbClr val="7AC2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1" name="AutoShape 20"/>
          <p:cNvCxnSpPr>
            <a:cxnSpLocks noChangeShapeType="1"/>
            <a:stCxn id="8196" idx="2"/>
            <a:endCxn id="8197" idx="0"/>
          </p:cNvCxnSpPr>
          <p:nvPr/>
        </p:nvCxnSpPr>
        <p:spPr bwMode="auto">
          <a:xfrm>
            <a:off x="7461251" y="1322389"/>
            <a:ext cx="1323975" cy="4194175"/>
          </a:xfrm>
          <a:prstGeom prst="curvedConnector2">
            <a:avLst/>
          </a:prstGeom>
          <a:noFill/>
          <a:ln w="63500">
            <a:solidFill>
              <a:srgbClr val="7AC2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 Box 27"/>
          <p:cNvSpPr txBox="1">
            <a:spLocks noChangeArrowheads="1"/>
          </p:cNvSpPr>
          <p:nvPr/>
        </p:nvSpPr>
        <p:spPr bwMode="auto">
          <a:xfrm rot="2055971">
            <a:off x="7308893" y="952112"/>
            <a:ext cx="38265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panose="020F0502020204030204" pitchFamily="34" charset="0"/>
              </a:rPr>
              <a:t>OUTPUT SKILLS</a:t>
            </a:r>
          </a:p>
        </p:txBody>
      </p:sp>
      <p:grpSp>
        <p:nvGrpSpPr>
          <p:cNvPr id="3" name="Group 2"/>
          <p:cNvGrpSpPr/>
          <p:nvPr/>
        </p:nvGrpSpPr>
        <p:grpSpPr>
          <a:xfrm>
            <a:off x="5880100" y="2223372"/>
            <a:ext cx="2735460" cy="2452137"/>
            <a:chOff x="6665447" y="1777492"/>
            <a:chExt cx="2735460" cy="2452137"/>
          </a:xfrm>
        </p:grpSpPr>
        <p:sp>
          <p:nvSpPr>
            <p:cNvPr id="8211" name="Text Box 29"/>
            <p:cNvSpPr txBox="1">
              <a:spLocks noChangeArrowheads="1"/>
            </p:cNvSpPr>
            <p:nvPr/>
          </p:nvSpPr>
          <p:spPr bwMode="auto">
            <a:xfrm>
              <a:off x="7529047" y="3767964"/>
              <a:ext cx="18718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GB" sz="2400" b="1" dirty="0">
                  <a:solidFill>
                    <a:srgbClr val="0080C4"/>
                  </a:solidFill>
                  <a:latin typeface="Calibri" panose="020F0502020204030204" pitchFamily="34" charset="0"/>
                </a:rPr>
                <a:t>spelling</a:t>
              </a:r>
            </a:p>
          </p:txBody>
        </p:sp>
        <p:sp>
          <p:nvSpPr>
            <p:cNvPr id="8214" name="Text Box 33"/>
            <p:cNvSpPr txBox="1">
              <a:spLocks noChangeArrowheads="1"/>
            </p:cNvSpPr>
            <p:nvPr/>
          </p:nvSpPr>
          <p:spPr bwMode="auto">
            <a:xfrm>
              <a:off x="6665447" y="1777492"/>
              <a:ext cx="2303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GB" sz="2400" b="1" dirty="0">
                  <a:solidFill>
                    <a:srgbClr val="0080C4"/>
                  </a:solidFill>
                  <a:latin typeface="Calibri" panose="020F0502020204030204" pitchFamily="34" charset="0"/>
                </a:rPr>
                <a:t>sound production</a:t>
              </a:r>
            </a:p>
          </p:txBody>
        </p:sp>
      </p:grpSp>
      <p:grpSp>
        <p:nvGrpSpPr>
          <p:cNvPr id="2" name="Group 1"/>
          <p:cNvGrpSpPr/>
          <p:nvPr/>
        </p:nvGrpSpPr>
        <p:grpSpPr>
          <a:xfrm>
            <a:off x="3152962" y="2236819"/>
            <a:ext cx="2511238" cy="2606171"/>
            <a:chOff x="-225726" y="1867486"/>
            <a:chExt cx="2511238" cy="2606171"/>
          </a:xfrm>
        </p:grpSpPr>
        <p:sp>
          <p:nvSpPr>
            <p:cNvPr id="8206" name="Text Box 21"/>
            <p:cNvSpPr txBox="1">
              <a:spLocks noChangeArrowheads="1"/>
            </p:cNvSpPr>
            <p:nvPr/>
          </p:nvSpPr>
          <p:spPr bwMode="auto">
            <a:xfrm>
              <a:off x="-225726" y="4011992"/>
              <a:ext cx="25112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dirty="0">
                  <a:solidFill>
                    <a:srgbClr val="0080C4"/>
                  </a:solidFill>
                  <a:latin typeface="Calibri" panose="020F0502020204030204" pitchFamily="34" charset="0"/>
                </a:rPr>
                <a:t>discrimination</a:t>
              </a:r>
            </a:p>
          </p:txBody>
        </p:sp>
        <p:sp>
          <p:nvSpPr>
            <p:cNvPr id="8209" name="Text Box 24"/>
            <p:cNvSpPr txBox="1">
              <a:spLocks noChangeArrowheads="1"/>
            </p:cNvSpPr>
            <p:nvPr/>
          </p:nvSpPr>
          <p:spPr bwMode="auto">
            <a:xfrm>
              <a:off x="144463" y="1867486"/>
              <a:ext cx="20875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b="1" dirty="0">
                  <a:solidFill>
                    <a:srgbClr val="0080C4"/>
                  </a:solidFill>
                  <a:latin typeface="Calibri" panose="020F0502020204030204" pitchFamily="34" charset="0"/>
                </a:rPr>
                <a:t>segmentation</a:t>
              </a:r>
            </a:p>
          </p:txBody>
        </p:sp>
      </p:grpSp>
      <p:cxnSp>
        <p:nvCxnSpPr>
          <p:cNvPr id="5" name="Straight Arrow Connector 4"/>
          <p:cNvCxnSpPr/>
          <p:nvPr/>
        </p:nvCxnSpPr>
        <p:spPr>
          <a:xfrm flipH="1">
            <a:off x="4583832" y="5912644"/>
            <a:ext cx="2877418" cy="12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 Box 33"/>
          <p:cNvSpPr txBox="1">
            <a:spLocks noChangeArrowheads="1"/>
          </p:cNvSpPr>
          <p:nvPr/>
        </p:nvSpPr>
        <p:spPr bwMode="auto">
          <a:xfrm>
            <a:off x="5303838" y="6010960"/>
            <a:ext cx="14398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solidFill>
                  <a:prstClr val="black"/>
                </a:solidFill>
                <a:latin typeface="Calibri" panose="020F0502020204030204" pitchFamily="34" charset="0"/>
              </a:rPr>
              <a:t>feedback</a:t>
            </a:r>
          </a:p>
        </p:txBody>
      </p:sp>
      <p:sp>
        <p:nvSpPr>
          <p:cNvPr id="4" name="Rectangle 3"/>
          <p:cNvSpPr/>
          <p:nvPr/>
        </p:nvSpPr>
        <p:spPr>
          <a:xfrm rot="19801470">
            <a:off x="1313209" y="778341"/>
            <a:ext cx="3504128" cy="707886"/>
          </a:xfrm>
          <a:prstGeom prst="rect">
            <a:avLst/>
          </a:prstGeom>
          <a:noFill/>
        </p:spPr>
        <p:txBody>
          <a:bodyPr wrap="square" lIns="91440" tIns="45720" rIns="91440" bIns="45720">
            <a:spAutoFit/>
          </a:bodyPr>
          <a:lstStyle/>
          <a:p>
            <a:pPr algn="ctr"/>
            <a:r>
              <a:rPr lang="en-GB"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panose="020F0502020204030204" pitchFamily="34" charset="0"/>
              </a:rPr>
              <a:t>INPUT SKILLS</a:t>
            </a:r>
            <a:endParaRPr lang="en-GB"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9306" y="5706160"/>
            <a:ext cx="609600" cy="609600"/>
          </a:xfrm>
          <a:prstGeom prst="rect">
            <a:avLst/>
          </a:prstGeom>
        </p:spPr>
      </p:pic>
    </p:spTree>
    <p:extLst>
      <p:ext uri="{BB962C8B-B14F-4D97-AF65-F5344CB8AC3E}">
        <p14:creationId xmlns:p14="http://schemas.microsoft.com/office/powerpoint/2010/main" val="1624410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8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7650" fill="hold"/>
                                        <p:tgtEl>
                                          <p:spTgt spid="9"/>
                                        </p:tgtEl>
                                      </p:cBhvr>
                                    </p:cmd>
                                  </p:childTnLst>
                                </p:cTn>
                              </p:par>
                            </p:childTnLst>
                          </p:cTn>
                        </p:par>
                      </p:childTnLst>
                    </p:cTn>
                  </p:par>
                </p:childTnLst>
              </p:cTn>
              <p:nextCondLst>
                <p:cond evt="onClick" delay="0">
                  <p:tgtEl>
                    <p:spTgt spid="9"/>
                  </p:tgtEl>
                </p:cond>
              </p:nextCondLst>
            </p:seq>
            <p:audio>
              <p:cMediaNode vol="80000">
                <p:cTn id="20" fill="hold" display="0">
                  <p:stCondLst>
                    <p:cond delay="indefinite"/>
                  </p:stCondLst>
                  <p:endCondLst>
                    <p:cond evt="onStopAudio" delay="0">
                      <p:tgtEl>
                        <p:sldTgt/>
                      </p:tgtEl>
                    </p:cond>
                  </p:endCondLst>
                </p:cTn>
                <p:tgtEl>
                  <p:spTgt spid="9"/>
                </p:tgtEl>
              </p:cMediaNode>
            </p:audio>
          </p:childTnLst>
        </p:cTn>
      </p:par>
    </p:tnLst>
    <p:bldLst>
      <p:bldP spid="2283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147888" y="908050"/>
            <a:ext cx="7772400" cy="1143000"/>
          </a:xfrm>
        </p:spPr>
        <p:txBody>
          <a:bodyPr/>
          <a:lstStyle/>
          <a:p>
            <a:pPr eaLnBrk="1" hangingPunct="1"/>
            <a:r>
              <a:rPr lang="en-GB" altLang="en-US" sz="4000" b="1">
                <a:cs typeface="Arial" pitchFamily="34" charset="0"/>
              </a:rPr>
              <a:t>Blank language levels</a:t>
            </a:r>
          </a:p>
        </p:txBody>
      </p:sp>
      <p:sp>
        <p:nvSpPr>
          <p:cNvPr id="35843" name="Line 3"/>
          <p:cNvSpPr>
            <a:spLocks noChangeShapeType="1"/>
          </p:cNvSpPr>
          <p:nvPr/>
        </p:nvSpPr>
        <p:spPr bwMode="auto">
          <a:xfrm>
            <a:off x="2334534" y="2600779"/>
            <a:ext cx="7632700"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latin typeface="Calibri"/>
            </a:endParaRPr>
          </a:p>
        </p:txBody>
      </p:sp>
      <p:sp>
        <p:nvSpPr>
          <p:cNvPr id="124932" name="Text Box 4"/>
          <p:cNvSpPr txBox="1">
            <a:spLocks noChangeArrowheads="1"/>
          </p:cNvSpPr>
          <p:nvPr/>
        </p:nvSpPr>
        <p:spPr bwMode="auto">
          <a:xfrm>
            <a:off x="2090854" y="2816680"/>
            <a:ext cx="18843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GB" sz="2400" b="1" dirty="0">
                <a:solidFill>
                  <a:srgbClr val="1F497D"/>
                </a:solidFill>
                <a:latin typeface="Calibri"/>
              </a:rPr>
              <a:t>single words</a:t>
            </a:r>
          </a:p>
        </p:txBody>
      </p:sp>
      <p:sp>
        <p:nvSpPr>
          <p:cNvPr id="124933" name="Text Box 5"/>
          <p:cNvSpPr txBox="1">
            <a:spLocks noChangeArrowheads="1"/>
          </p:cNvSpPr>
          <p:nvPr/>
        </p:nvSpPr>
        <p:spPr bwMode="auto">
          <a:xfrm>
            <a:off x="4246938" y="2816680"/>
            <a:ext cx="15843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sz="2400" b="1" dirty="0">
                <a:solidFill>
                  <a:srgbClr val="1F497D"/>
                </a:solidFill>
                <a:latin typeface="Calibri"/>
              </a:rPr>
              <a:t>phrases</a:t>
            </a:r>
            <a:endParaRPr lang="en-GB" sz="2400" b="1" dirty="0">
              <a:solidFill>
                <a:srgbClr val="EEECE1"/>
              </a:solidFill>
              <a:latin typeface="Calibri"/>
            </a:endParaRPr>
          </a:p>
        </p:txBody>
      </p:sp>
      <p:sp>
        <p:nvSpPr>
          <p:cNvPr id="124934" name="Text Box 6"/>
          <p:cNvSpPr txBox="1">
            <a:spLocks noChangeArrowheads="1"/>
          </p:cNvSpPr>
          <p:nvPr/>
        </p:nvSpPr>
        <p:spPr bwMode="auto">
          <a:xfrm>
            <a:off x="2334534" y="1953079"/>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sz="2400" b="1" dirty="0">
                <a:solidFill>
                  <a:prstClr val="black"/>
                </a:solidFill>
                <a:latin typeface="Calibri"/>
              </a:rPr>
              <a:t>Level 1</a:t>
            </a:r>
          </a:p>
        </p:txBody>
      </p:sp>
      <p:sp>
        <p:nvSpPr>
          <p:cNvPr id="124935" name="Text Box 7"/>
          <p:cNvSpPr txBox="1">
            <a:spLocks noChangeArrowheads="1"/>
          </p:cNvSpPr>
          <p:nvPr/>
        </p:nvSpPr>
        <p:spPr bwMode="auto">
          <a:xfrm>
            <a:off x="4279223" y="1953079"/>
            <a:ext cx="1366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sz="2400" b="1" dirty="0">
                <a:solidFill>
                  <a:prstClr val="black"/>
                </a:solidFill>
                <a:latin typeface="Calibri"/>
              </a:rPr>
              <a:t>Level 2</a:t>
            </a:r>
          </a:p>
        </p:txBody>
      </p:sp>
      <p:sp>
        <p:nvSpPr>
          <p:cNvPr id="124936" name="Text Box 8"/>
          <p:cNvSpPr txBox="1">
            <a:spLocks noChangeArrowheads="1"/>
          </p:cNvSpPr>
          <p:nvPr/>
        </p:nvSpPr>
        <p:spPr bwMode="auto">
          <a:xfrm>
            <a:off x="6150884" y="1953079"/>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sz="2400" b="1" dirty="0">
                <a:solidFill>
                  <a:prstClr val="black"/>
                </a:solidFill>
                <a:latin typeface="Calibri"/>
              </a:rPr>
              <a:t>Level 3</a:t>
            </a:r>
          </a:p>
        </p:txBody>
      </p:sp>
      <p:sp>
        <p:nvSpPr>
          <p:cNvPr id="124937" name="Text Box 9"/>
          <p:cNvSpPr txBox="1">
            <a:spLocks noChangeArrowheads="1"/>
          </p:cNvSpPr>
          <p:nvPr/>
        </p:nvSpPr>
        <p:spPr bwMode="auto">
          <a:xfrm>
            <a:off x="8269405" y="1953079"/>
            <a:ext cx="1366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sz="2400" b="1">
                <a:solidFill>
                  <a:prstClr val="black"/>
                </a:solidFill>
                <a:latin typeface="Calibri"/>
              </a:rPr>
              <a:t>Level 4</a:t>
            </a:r>
          </a:p>
        </p:txBody>
      </p:sp>
      <p:sp>
        <p:nvSpPr>
          <p:cNvPr id="124938" name="Text Box 10"/>
          <p:cNvSpPr txBox="1">
            <a:spLocks noChangeArrowheads="1"/>
          </p:cNvSpPr>
          <p:nvPr/>
        </p:nvSpPr>
        <p:spPr bwMode="auto">
          <a:xfrm>
            <a:off x="5684427" y="2840373"/>
            <a:ext cx="24471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400" b="1" dirty="0">
                <a:solidFill>
                  <a:srgbClr val="1F497D"/>
                </a:solidFill>
                <a:latin typeface="Calibri"/>
              </a:rPr>
              <a:t>factual sentences</a:t>
            </a:r>
            <a:endParaRPr lang="en-GB" sz="2400" dirty="0">
              <a:solidFill>
                <a:srgbClr val="EEECE1"/>
              </a:solidFill>
              <a:latin typeface="Calibri"/>
            </a:endParaRPr>
          </a:p>
        </p:txBody>
      </p:sp>
      <p:sp>
        <p:nvSpPr>
          <p:cNvPr id="124939" name="Text Box 11"/>
          <p:cNvSpPr txBox="1">
            <a:spLocks noChangeArrowheads="1"/>
          </p:cNvSpPr>
          <p:nvPr/>
        </p:nvSpPr>
        <p:spPr bwMode="auto">
          <a:xfrm>
            <a:off x="8269405" y="2816680"/>
            <a:ext cx="15843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sz="2400" b="1" dirty="0">
                <a:solidFill>
                  <a:srgbClr val="1F497D"/>
                </a:solidFill>
                <a:latin typeface="Calibri"/>
              </a:rPr>
              <a:t>inference</a:t>
            </a:r>
          </a:p>
        </p:txBody>
      </p:sp>
      <p:sp>
        <p:nvSpPr>
          <p:cNvPr id="29" name="Text Box 6"/>
          <p:cNvSpPr txBox="1">
            <a:spLocks noChangeArrowheads="1"/>
          </p:cNvSpPr>
          <p:nvPr/>
        </p:nvSpPr>
        <p:spPr bwMode="auto">
          <a:xfrm rot="342934">
            <a:off x="2221215" y="4722420"/>
            <a:ext cx="76315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404040"/>
                </a:solidFill>
                <a:latin typeface="Gotham Light"/>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404040"/>
                </a:solidFill>
                <a:latin typeface="Gotham Light"/>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404040"/>
                </a:solidFill>
                <a:latin typeface="Gotham Light"/>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404040"/>
                </a:solidFill>
                <a:latin typeface="Gotham Light"/>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404040"/>
                </a:solidFill>
                <a:latin typeface="Gotham Light"/>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404040"/>
                </a:solidFill>
                <a:latin typeface="Gotham Light"/>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404040"/>
                </a:solidFill>
                <a:latin typeface="Gotham Light"/>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404040"/>
                </a:solidFill>
                <a:latin typeface="Gotham Light"/>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404040"/>
                </a:solidFill>
                <a:latin typeface="Gotham Light"/>
                <a:ea typeface="ＭＳ Ｐゴシック" panose="020B0600070205080204" pitchFamily="34" charset="-128"/>
              </a:defRPr>
            </a:lvl9pPr>
          </a:lstStyle>
          <a:p>
            <a:pPr>
              <a:spcBef>
                <a:spcPct val="50000"/>
              </a:spcBef>
              <a:buNone/>
            </a:pPr>
            <a:r>
              <a:rPr lang="en-GB" altLang="en-US" sz="2000" b="1" dirty="0">
                <a:solidFill>
                  <a:srgbClr val="FF0000"/>
                </a:solidFill>
                <a:latin typeface="Calibri"/>
              </a:rPr>
              <a:t>  concrete                                                                                                abstract </a:t>
            </a:r>
          </a:p>
        </p:txBody>
      </p:sp>
      <p:sp>
        <p:nvSpPr>
          <p:cNvPr id="30" name="Line 3"/>
          <p:cNvSpPr>
            <a:spLocks noChangeShapeType="1"/>
          </p:cNvSpPr>
          <p:nvPr/>
        </p:nvSpPr>
        <p:spPr bwMode="auto">
          <a:xfrm rot="21208053">
            <a:off x="2266437" y="3839079"/>
            <a:ext cx="7628530" cy="1705792"/>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latin typeface="Calibri"/>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3507" y="3213555"/>
            <a:ext cx="7546975"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20261" y="5755780"/>
            <a:ext cx="7723841" cy="481153"/>
            <a:chOff x="696260" y="5755779"/>
            <a:chExt cx="7723841" cy="481153"/>
          </a:xfrm>
        </p:grpSpPr>
        <p:sp>
          <p:nvSpPr>
            <p:cNvPr id="15" name="Text Box 4"/>
            <p:cNvSpPr txBox="1">
              <a:spLocks noChangeArrowheads="1"/>
            </p:cNvSpPr>
            <p:nvPr/>
          </p:nvSpPr>
          <p:spPr bwMode="auto">
            <a:xfrm>
              <a:off x="696260" y="5755779"/>
              <a:ext cx="18843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GB" sz="2400" b="1" dirty="0">
                  <a:solidFill>
                    <a:srgbClr val="00B050"/>
                  </a:solidFill>
                  <a:latin typeface="Calibri"/>
                </a:rPr>
                <a:t>vocabulary</a:t>
              </a:r>
            </a:p>
          </p:txBody>
        </p:sp>
        <p:sp>
          <p:nvSpPr>
            <p:cNvPr id="16" name="Text Box 5"/>
            <p:cNvSpPr txBox="1">
              <a:spLocks noChangeArrowheads="1"/>
            </p:cNvSpPr>
            <p:nvPr/>
          </p:nvSpPr>
          <p:spPr bwMode="auto">
            <a:xfrm>
              <a:off x="2713972" y="5774829"/>
              <a:ext cx="15843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GB" sz="2400" b="1" dirty="0">
                  <a:solidFill>
                    <a:srgbClr val="00B050"/>
                  </a:solidFill>
                  <a:latin typeface="Calibri"/>
                </a:rPr>
                <a:t>concepts</a:t>
              </a:r>
            </a:p>
          </p:txBody>
        </p:sp>
        <p:sp>
          <p:nvSpPr>
            <p:cNvPr id="17" name="Text Box 10"/>
            <p:cNvSpPr txBox="1">
              <a:spLocks noChangeArrowheads="1"/>
            </p:cNvSpPr>
            <p:nvPr/>
          </p:nvSpPr>
          <p:spPr bwMode="auto">
            <a:xfrm>
              <a:off x="4340339" y="5775267"/>
              <a:ext cx="20872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sz="2400" b="1" dirty="0">
                  <a:solidFill>
                    <a:srgbClr val="00B050"/>
                  </a:solidFill>
                  <a:latin typeface="Calibri"/>
                </a:rPr>
                <a:t>explain</a:t>
              </a:r>
            </a:p>
          </p:txBody>
        </p:sp>
        <p:sp>
          <p:nvSpPr>
            <p:cNvPr id="18" name="Text Box 11"/>
            <p:cNvSpPr txBox="1">
              <a:spLocks noChangeArrowheads="1"/>
            </p:cNvSpPr>
            <p:nvPr/>
          </p:nvSpPr>
          <p:spPr bwMode="auto">
            <a:xfrm>
              <a:off x="6972301" y="5775267"/>
              <a:ext cx="144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GB" sz="2400" b="1" dirty="0">
                  <a:solidFill>
                    <a:srgbClr val="00B050"/>
                  </a:solidFill>
                  <a:latin typeface="Calibri"/>
                </a:rPr>
                <a:t>predict</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188" y="5578854"/>
            <a:ext cx="609600" cy="609600"/>
          </a:xfrm>
          <a:prstGeom prst="rect">
            <a:avLst/>
          </a:prstGeom>
        </p:spPr>
      </p:pic>
    </p:spTree>
    <p:extLst>
      <p:ext uri="{BB962C8B-B14F-4D97-AF65-F5344CB8AC3E}">
        <p14:creationId xmlns:p14="http://schemas.microsoft.com/office/powerpoint/2010/main" val="321935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4655"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9" name="Group 3"/>
          <p:cNvGraphicFramePr>
            <a:graphicFrameLocks noGrp="1"/>
          </p:cNvGraphicFramePr>
          <p:nvPr>
            <p:ph type="tbl" idx="1"/>
            <p:extLst>
              <p:ext uri="{D42A27DB-BD31-4B8C-83A1-F6EECF244321}">
                <p14:modId xmlns:p14="http://schemas.microsoft.com/office/powerpoint/2010/main" val="2042470916"/>
              </p:ext>
            </p:extLst>
          </p:nvPr>
        </p:nvGraphicFramePr>
        <p:xfrm>
          <a:off x="1752600" y="533400"/>
          <a:ext cx="8648700" cy="5974080"/>
        </p:xfrm>
        <a:graphic>
          <a:graphicData uri="http://schemas.openxmlformats.org/drawingml/2006/table">
            <a:tbl>
              <a:tblPr/>
              <a:tblGrid>
                <a:gridCol w="16002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4838700">
                  <a:extLst>
                    <a:ext uri="{9D8B030D-6E8A-4147-A177-3AD203B41FA5}">
                      <a16:colId xmlns:a16="http://schemas.microsoft.com/office/drawing/2014/main" val="20002"/>
                    </a:ext>
                  </a:extLst>
                </a:gridCol>
              </a:tblGrid>
              <a:tr h="746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Level 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2-3 years</a:t>
                      </a:r>
                    </a:p>
                  </a:txBody>
                  <a:tcPr horzOverflow="overflow">
                    <a:lnL w="28575"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F4DBC"/>
                          </a:solidFill>
                          <a:effectLst/>
                          <a:latin typeface="+mj-lt"/>
                        </a:rPr>
                        <a:t>Single word vocabulary</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core nouns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core verbs</a:t>
                      </a:r>
                    </a:p>
                  </a:txBody>
                  <a:tcPr horzOverflow="overflow">
                    <a:lnL w="1270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Level Two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3-4 years</a:t>
                      </a:r>
                    </a:p>
                  </a:txBody>
                  <a:tcPr horzOverflow="overflow">
                    <a:lnL w="28575"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F4DBC"/>
                          </a:solidFill>
                          <a:effectLst/>
                          <a:latin typeface="+mj-lt"/>
                        </a:rPr>
                        <a:t>Phrases</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concepts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who, what, where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categories,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different</a:t>
                      </a:r>
                    </a:p>
                  </a:txBody>
                  <a:tcPr horzOverflow="overflow">
                    <a:lnL w="1270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Level Three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4-5 years</a:t>
                      </a:r>
                    </a:p>
                  </a:txBody>
                  <a:tcPr horzOverflow="overflow">
                    <a:lnL w="28575"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F4DBC"/>
                          </a:solidFill>
                          <a:effectLst/>
                          <a:latin typeface="+mj-lt"/>
                        </a:rPr>
                        <a:t>Factual sentences</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range of sentence types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similarities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negatives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characters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definitions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how and when</a:t>
                      </a:r>
                    </a:p>
                  </a:txBody>
                  <a:tcPr horzOverflow="overflow">
                    <a:lnL w="1270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1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Level Four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mj-lt"/>
                        </a:rPr>
                        <a:t>5+</a:t>
                      </a:r>
                    </a:p>
                  </a:txBody>
                  <a:tcPr horzOverflow="overflow">
                    <a:lnL w="28575"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0F4DBC"/>
                          </a:solidFill>
                          <a:effectLst/>
                          <a:latin typeface="+mj-lt"/>
                        </a:rPr>
                        <a:t>Inference</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reasoning</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problem solving</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conditional verbs – would, could, should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mj-lt"/>
                        </a:rPr>
                        <a:t> why</a:t>
                      </a:r>
                    </a:p>
                  </a:txBody>
                  <a:tcPr horzOverflow="overflow">
                    <a:lnL w="12700"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937" y="5897880"/>
            <a:ext cx="609600" cy="609600"/>
          </a:xfrm>
          <a:prstGeom prst="rect">
            <a:avLst/>
          </a:prstGeom>
        </p:spPr>
      </p:pic>
    </p:spTree>
    <p:extLst>
      <p:ext uri="{BB962C8B-B14F-4D97-AF65-F5344CB8AC3E}">
        <p14:creationId xmlns:p14="http://schemas.microsoft.com/office/powerpoint/2010/main" val="1330638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1420</Words>
  <Application>Microsoft Office PowerPoint</Application>
  <PresentationFormat>Widescreen</PresentationFormat>
  <Paragraphs>222</Paragraphs>
  <Slides>19</Slides>
  <Notes>7</Notes>
  <HiddenSlides>0</HiddenSlides>
  <MMClips>21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SPEECH LANGUAGE &amp; COMMUNICATION NEEDS </vt:lpstr>
      <vt:lpstr>PowerPoint Presentation</vt:lpstr>
      <vt:lpstr>PowerPoint Presentation</vt:lpstr>
      <vt:lpstr>PowerPoint Presentation</vt:lpstr>
      <vt:lpstr>Components of speech, language and communication </vt:lpstr>
      <vt:lpstr>Receptive/Expressive Language</vt:lpstr>
      <vt:lpstr>PowerPoint Presentation</vt:lpstr>
      <vt:lpstr>Blank language levels</vt:lpstr>
      <vt:lpstr>PowerPoint Presentation</vt:lpstr>
      <vt:lpstr>PowerPoint Presentation</vt:lpstr>
      <vt:lpstr>PowerPoint Presentation</vt:lpstr>
      <vt:lpstr>PowerPoint Presentation</vt:lpstr>
      <vt:lpstr>Social aspects of language </vt:lpstr>
      <vt:lpstr>PowerPoint Presentation</vt:lpstr>
      <vt:lpstr>Being autistic does not mean you have an illness or disease </vt:lpstr>
      <vt:lpstr>PowerPoint Presentation</vt:lpstr>
      <vt:lpstr>PowerPoint Presentation</vt:lpstr>
      <vt:lpstr>How do we support speech, language and communication needs in school?</vt:lpstr>
      <vt:lpstr>Useful links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SPEECH LANGUAGE &amp; COMMUNICATION NEEDS TRAINING</dc:title>
  <dc:creator>SENDCo</dc:creator>
  <cp:lastModifiedBy>SENDCo</cp:lastModifiedBy>
  <cp:revision>47</cp:revision>
  <cp:lastPrinted>2024-01-08T15:22:12Z</cp:lastPrinted>
  <dcterms:created xsi:type="dcterms:W3CDTF">2023-11-17T11:03:58Z</dcterms:created>
  <dcterms:modified xsi:type="dcterms:W3CDTF">2024-04-23T12:01:01Z</dcterms:modified>
</cp:coreProperties>
</file>