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72" d="100"/>
          <a:sy n="72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21" Type="http://schemas.openxmlformats.org/officeDocument/2006/relationships/image" Target="../media/image26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4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hart, engineering drawing&#10;&#10;Description automatically generated">
            <a:extLst>
              <a:ext uri="{FF2B5EF4-FFF2-40B4-BE49-F238E27FC236}">
                <a16:creationId xmlns:a16="http://schemas.microsoft.com/office/drawing/2014/main" id="{FE0EFA37-916C-7F93-24E8-3BF190AEA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7" t="1334" r="746" b="1"/>
          <a:stretch/>
        </p:blipFill>
        <p:spPr>
          <a:xfrm>
            <a:off x="3621442" y="5047652"/>
            <a:ext cx="2287305" cy="1411142"/>
          </a:xfrm>
          <a:prstGeom prst="rect">
            <a:avLst/>
          </a:prstGeom>
        </p:spPr>
      </p:pic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2A6BD0E5-279B-6F20-9244-58ECD2A44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70" t="2453" r="1844" b="5002"/>
          <a:stretch/>
        </p:blipFill>
        <p:spPr>
          <a:xfrm>
            <a:off x="3484822" y="2800039"/>
            <a:ext cx="2503997" cy="1366320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D4F969C-7A20-ABBA-7E13-939BFFBB4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07" y="1630142"/>
            <a:ext cx="2705618" cy="4829458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4DAB90-E1BD-2877-B009-4519CDD9CA34}"/>
              </a:ext>
            </a:extLst>
          </p:cNvPr>
          <p:cNvSpPr/>
          <p:nvPr/>
        </p:nvSpPr>
        <p:spPr>
          <a:xfrm>
            <a:off x="182624" y="1365420"/>
            <a:ext cx="2639201" cy="215295"/>
          </a:xfrm>
          <a:prstGeom prst="round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Letter-join Plus 8" panose="02000505000000020003" pitchFamily="2" charset="0"/>
              </a:rPr>
              <a:t>Knowledge </a:t>
            </a:r>
            <a:r>
              <a:rPr lang="en-US" sz="1200" dirty="0">
                <a:latin typeface="Letter-join Plus 8" panose="02000505000000020003" pitchFamily="2" charset="0"/>
              </a:rPr>
              <a:t>Sequence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6616444" y="1159046"/>
            <a:ext cx="3140850" cy="2400657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 Rounded MT Bold" panose="020F0704030504030204" pitchFamily="34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6628550" y="3642064"/>
            <a:ext cx="3147861" cy="2817535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2964473" y="1298416"/>
            <a:ext cx="3533259" cy="2876551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1CE1AC7-E963-302D-2669-F2D8ED4D1853}"/>
              </a:ext>
            </a:extLst>
          </p:cNvPr>
          <p:cNvSpPr/>
          <p:nvPr/>
        </p:nvSpPr>
        <p:spPr>
          <a:xfrm>
            <a:off x="2958683" y="4289675"/>
            <a:ext cx="3533259" cy="2169924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FB049B-10D1-413F-3CC0-55FEC545368D}"/>
              </a:ext>
            </a:extLst>
          </p:cNvPr>
          <p:cNvGrpSpPr/>
          <p:nvPr/>
        </p:nvGrpSpPr>
        <p:grpSpPr>
          <a:xfrm>
            <a:off x="3377573" y="4082512"/>
            <a:ext cx="2844784" cy="617273"/>
            <a:chOff x="2982823" y="4079234"/>
            <a:chExt cx="2385997" cy="617273"/>
          </a:xfrm>
        </p:grpSpPr>
        <p:pic>
          <p:nvPicPr>
            <p:cNvPr id="33" name="Picture 3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942EB0B-666B-B894-E368-A6B92A6E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37" name="Picture 36" descr="Background pattern&#10;&#10;Description automatically generated">
              <a:extLst>
                <a:ext uri="{FF2B5EF4-FFF2-40B4-BE49-F238E27FC236}">
                  <a16:creationId xmlns:a16="http://schemas.microsoft.com/office/drawing/2014/main" id="{FA3A204F-CA90-757D-C6FD-B1449421F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0B0DF5-0C94-B143-8FE4-F3D8F4668A72}"/>
              </a:ext>
            </a:extLst>
          </p:cNvPr>
          <p:cNvGrpSpPr/>
          <p:nvPr/>
        </p:nvGrpSpPr>
        <p:grpSpPr>
          <a:xfrm>
            <a:off x="3148181" y="1082234"/>
            <a:ext cx="3303569" cy="617273"/>
            <a:chOff x="2982823" y="4079234"/>
            <a:chExt cx="2385997" cy="617273"/>
          </a:xfrm>
        </p:grpSpPr>
        <p:pic>
          <p:nvPicPr>
            <p:cNvPr id="90" name="Picture 8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0AAF860-9197-C94E-F63C-6286BBFB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91" name="Picture 90" descr="Background pattern&#10;&#10;Description automatically generated">
              <a:extLst>
                <a:ext uri="{FF2B5EF4-FFF2-40B4-BE49-F238E27FC236}">
                  <a16:creationId xmlns:a16="http://schemas.microsoft.com/office/drawing/2014/main" id="{3E303D1B-CE01-3BD9-C3EE-C72B8452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etter-join Plus 8" panose="02000505000000020003" pitchFamily="2" charset="0"/>
              </a:rPr>
              <a:t>Knowledge </a:t>
            </a:r>
            <a:r>
              <a:rPr lang="en-US" sz="1200" dirty="0" err="1">
                <a:solidFill>
                  <a:schemeClr val="bg1"/>
                </a:solidFill>
                <a:latin typeface="Letter-join Plus 8" panose="02000505000000020003" pitchFamily="2" charset="0"/>
              </a:rPr>
              <a:t>Organiser</a:t>
            </a:r>
            <a:r>
              <a:rPr lang="en-US" sz="1200" dirty="0" smtClean="0">
                <a:solidFill>
                  <a:schemeClr val="bg1"/>
                </a:solidFill>
                <a:latin typeface="Letter-join Plus 8" panose="02000505000000020003" pitchFamily="2" charset="0"/>
              </a:rPr>
              <a:t>: </a:t>
            </a:r>
            <a:r>
              <a:rPr lang="en-GB" sz="1200" b="1" dirty="0">
                <a:solidFill>
                  <a:schemeClr val="bg1"/>
                </a:solidFill>
                <a:latin typeface="Letter-join Plus 8" panose="02000505000000020003" pitchFamily="2" charset="0"/>
              </a:rPr>
              <a:t>Sound</a:t>
            </a:r>
          </a:p>
          <a:p>
            <a:endParaRPr lang="en-GB" sz="1200" b="1" dirty="0">
              <a:solidFill>
                <a:schemeClr val="bg1"/>
              </a:solidFill>
              <a:latin typeface="Letter-join Plus 8" panose="02000505000000020003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Letter-join Plus 8" panose="02000505000000020003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647E4-479D-E9FF-FC2E-3807CFB354F9}"/>
              </a:ext>
            </a:extLst>
          </p:cNvPr>
          <p:cNvSpPr txBox="1"/>
          <p:nvPr/>
        </p:nvSpPr>
        <p:spPr>
          <a:xfrm>
            <a:off x="882361" y="1683314"/>
            <a:ext cx="1841147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Letter-join Plus 8" panose="02000505000000020003" pitchFamily="2" charset="0"/>
              </a:rPr>
              <a:t>1. Identify how sound is made</a:t>
            </a:r>
            <a:endParaRPr lang="en-US" sz="1000" dirty="0">
              <a:latin typeface="Letter-join Plus 8" panose="02000505000000020003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34CA57-0D75-74B9-DE21-1715361440C5}"/>
              </a:ext>
            </a:extLst>
          </p:cNvPr>
          <p:cNvSpPr txBox="1"/>
          <p:nvPr/>
        </p:nvSpPr>
        <p:spPr>
          <a:xfrm>
            <a:off x="4984962" y="121544"/>
            <a:ext cx="3917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Letter-join Plus 8" panose="02000505000000020003" pitchFamily="2" charset="0"/>
              </a:rPr>
              <a:t>Careers connected to sound: </a:t>
            </a:r>
          </a:p>
          <a:p>
            <a:r>
              <a:rPr lang="en-GB" sz="1200" dirty="0">
                <a:solidFill>
                  <a:schemeClr val="bg1"/>
                </a:solidFill>
                <a:latin typeface="Letter-join Plus 8" panose="02000505000000020003" pitchFamily="2" charset="0"/>
              </a:rPr>
              <a:t>audiologist, sound </a:t>
            </a:r>
            <a:r>
              <a:rPr lang="en-GB" sz="1200" dirty="0" smtClean="0">
                <a:solidFill>
                  <a:schemeClr val="bg1"/>
                </a:solidFill>
                <a:latin typeface="Letter-join Plus 8" panose="02000505000000020003" pitchFamily="2" charset="0"/>
              </a:rPr>
              <a:t>engineer</a:t>
            </a:r>
          </a:p>
          <a:p>
            <a:endParaRPr lang="en-GB" sz="1200" dirty="0" smtClean="0">
              <a:solidFill>
                <a:schemeClr val="bg1"/>
              </a:solidFill>
              <a:latin typeface="Letter-join Plus 8" panose="02000505000000020003" pitchFamily="2" charset="0"/>
            </a:endParaRPr>
          </a:p>
          <a:p>
            <a:r>
              <a:rPr lang="en-GB" sz="1200" dirty="0" smtClean="0">
                <a:solidFill>
                  <a:schemeClr val="bg1"/>
                </a:solidFill>
                <a:latin typeface="Letter-join Plus 8" panose="02000505000000020003" pitchFamily="2" charset="0"/>
              </a:rPr>
              <a:t>                     Focus Scientist: Alexander Graham Bell</a:t>
            </a:r>
            <a:endParaRPr lang="en-GB" sz="1200" dirty="0">
              <a:solidFill>
                <a:schemeClr val="bg1"/>
              </a:solidFill>
              <a:latin typeface="Letter-join Plus 8" panose="02000505000000020003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E144F3-3B31-AEA0-ED68-29D55DD64D5C}"/>
              </a:ext>
            </a:extLst>
          </p:cNvPr>
          <p:cNvSpPr txBox="1"/>
          <p:nvPr/>
        </p:nvSpPr>
        <p:spPr>
          <a:xfrm>
            <a:off x="897565" y="2500008"/>
            <a:ext cx="187766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Letter-join Plus 8" panose="02000505000000020003" pitchFamily="2" charset="0"/>
              </a:rPr>
              <a:t>2. </a:t>
            </a:r>
            <a:r>
              <a:rPr lang="en-GB" sz="1000" b="1" i="0" u="none" strike="noStrike" dirty="0" smtClean="0">
                <a:solidFill>
                  <a:srgbClr val="000000"/>
                </a:solidFill>
                <a:effectLst/>
                <a:latin typeface="Letter-join Plus 8" panose="02000505000000020003" pitchFamily="2" charset="0"/>
              </a:rPr>
              <a:t>How do we hear sound? Explore </a:t>
            </a:r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Letter-join Plus 8" panose="02000505000000020003" pitchFamily="2" charset="0"/>
              </a:rPr>
              <a:t>how vibrations from sounds travel through a medium to the ear</a:t>
            </a:r>
            <a:endParaRPr lang="en-US" sz="1000" dirty="0">
              <a:latin typeface="Letter-join Plus 8" panose="02000505000000020003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0EE41E-5183-B08C-F556-32985CA0B281}"/>
              </a:ext>
            </a:extLst>
          </p:cNvPr>
          <p:cNvSpPr txBox="1"/>
          <p:nvPr/>
        </p:nvSpPr>
        <p:spPr>
          <a:xfrm>
            <a:off x="915824" y="3311726"/>
            <a:ext cx="184114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Letter-join Plus 8" panose="02000505000000020003" pitchFamily="2" charset="0"/>
              </a:rPr>
              <a:t>3. </a:t>
            </a:r>
            <a:r>
              <a:rPr lang="en-GB" sz="1000" b="1" dirty="0">
                <a:solidFill>
                  <a:srgbClr val="000000"/>
                </a:solidFill>
                <a:latin typeface="Letter-join Plus 8" panose="02000505000000020003" pitchFamily="2" charset="0"/>
              </a:rPr>
              <a:t>Explore how vibrations from sounds travel through a medium to the ear</a:t>
            </a:r>
            <a:endParaRPr lang="en-US" sz="1000" dirty="0">
              <a:latin typeface="Letter-join Plus 8" panose="02000505000000020003" pitchFamily="2" charset="0"/>
            </a:endParaRPr>
          </a:p>
          <a:p>
            <a:endParaRPr lang="en-US" sz="1000" dirty="0">
              <a:latin typeface="Letter-join Plus 8" panose="02000505000000020003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EF5FBA-E1FE-A254-0FB9-ACB6F0A55205}"/>
              </a:ext>
            </a:extLst>
          </p:cNvPr>
          <p:cNvSpPr txBox="1"/>
          <p:nvPr/>
        </p:nvSpPr>
        <p:spPr>
          <a:xfrm>
            <a:off x="928967" y="4158517"/>
            <a:ext cx="184114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Letter-join Plus 8" panose="02000505000000020003" pitchFamily="2" charset="0"/>
              </a:rPr>
              <a:t>4. </a:t>
            </a:r>
            <a:r>
              <a:rPr lang="en-GB" sz="1000" b="1" i="0" u="none" strike="noStrike" dirty="0" smtClean="0">
                <a:solidFill>
                  <a:srgbClr val="000000"/>
                </a:solidFill>
                <a:effectLst/>
                <a:latin typeface="Letter-join Plus 8" panose="02000505000000020003" pitchFamily="2" charset="0"/>
              </a:rPr>
              <a:t>Explore Key Scientist – </a:t>
            </a:r>
            <a:r>
              <a:rPr lang="en-GB" sz="1000" b="1" i="0" u="none" strike="noStrike" smtClean="0">
                <a:solidFill>
                  <a:srgbClr val="000000"/>
                </a:solidFill>
                <a:effectLst/>
                <a:latin typeface="Letter-join Plus 8" panose="02000505000000020003" pitchFamily="2" charset="0"/>
              </a:rPr>
              <a:t>Alexander Graham Bell</a:t>
            </a:r>
            <a:endParaRPr lang="en-US" sz="1000" dirty="0">
              <a:latin typeface="Letter-join Plus 8" panose="02000505000000020003" pitchFamily="2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6AC732D-72F1-1B78-676B-8F43CDD460EF}"/>
              </a:ext>
            </a:extLst>
          </p:cNvPr>
          <p:cNvSpPr txBox="1"/>
          <p:nvPr/>
        </p:nvSpPr>
        <p:spPr>
          <a:xfrm>
            <a:off x="915824" y="4942425"/>
            <a:ext cx="1841147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Letter-join Plus 8" panose="02000505000000020003" pitchFamily="2" charset="0"/>
              </a:rPr>
              <a:t>5. </a:t>
            </a:r>
            <a:r>
              <a:rPr lang="en-GB" sz="1000" b="1" dirty="0">
                <a:solidFill>
                  <a:srgbClr val="000000"/>
                </a:solidFill>
                <a:latin typeface="Letter-join Plus 8" panose="02000505000000020003" pitchFamily="2" charset="0"/>
              </a:rPr>
              <a:t>Explore </a:t>
            </a:r>
            <a:r>
              <a:rPr lang="en-GB" sz="1000" b="1" dirty="0" smtClean="0">
                <a:solidFill>
                  <a:srgbClr val="000000"/>
                </a:solidFill>
                <a:latin typeface="Letter-join Plus 8" panose="02000505000000020003" pitchFamily="2" charset="0"/>
              </a:rPr>
              <a:t>volume</a:t>
            </a:r>
            <a:endParaRPr lang="en-US" sz="1000" dirty="0">
              <a:latin typeface="Letter-join Plus 8" panose="02000505000000020003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E5F6AC-43BD-042B-16BF-56A926128DD0}"/>
              </a:ext>
            </a:extLst>
          </p:cNvPr>
          <p:cNvSpPr txBox="1"/>
          <p:nvPr/>
        </p:nvSpPr>
        <p:spPr>
          <a:xfrm>
            <a:off x="930574" y="5770577"/>
            <a:ext cx="18411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Letter-join Plus 8" panose="02000505000000020003" pitchFamily="2" charset="0"/>
              </a:rPr>
              <a:t>6. </a:t>
            </a:r>
            <a:r>
              <a:rPr lang="en-GB" sz="1000" b="1" dirty="0">
                <a:solidFill>
                  <a:srgbClr val="000000"/>
                </a:solidFill>
                <a:latin typeface="Letter-join Plus 8" panose="02000505000000020003" pitchFamily="2" charset="0"/>
              </a:rPr>
              <a:t>Explore pitch</a:t>
            </a:r>
            <a:endParaRPr lang="en-US" sz="1000" dirty="0">
              <a:latin typeface="Letter-join Plus 8" panose="02000505000000020003" pitchFamily="2" charset="0"/>
            </a:endParaRPr>
          </a:p>
          <a:p>
            <a:endParaRPr lang="en-GB" sz="1000" b="1" i="0" u="none" strike="noStrike" dirty="0">
              <a:solidFill>
                <a:srgbClr val="000000"/>
              </a:solidFill>
              <a:effectLst/>
              <a:latin typeface="Letter-join Plus 8" panose="02000505000000020003" pitchFamily="2" charset="0"/>
            </a:endParaRPr>
          </a:p>
          <a:p>
            <a:endParaRPr lang="en-US" sz="1000" dirty="0">
              <a:latin typeface="Letter-join Plus 8" panose="02000505000000020003" pitchFamily="2" charset="0"/>
            </a:endParaRPr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EF69B7-E81A-66E3-8CDB-2D7A227D14B7}"/>
              </a:ext>
            </a:extLst>
          </p:cNvPr>
          <p:cNvSpPr txBox="1"/>
          <p:nvPr/>
        </p:nvSpPr>
        <p:spPr>
          <a:xfrm>
            <a:off x="2894171" y="1522692"/>
            <a:ext cx="367386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latin typeface="Letter-join Plus 8" panose="02000505000000020003" pitchFamily="2" charset="0"/>
              </a:rPr>
              <a:t>When objects vibrate, a sound is made. The vibration makes the air around the object vibrate and the air vibrations enter your ear. These are called sound waves. If an object is making a sound, a part of it is vibrating, even if you cannot see the vibrations. Sound waves travel through a medium (such as air, water, glass, stone, and brick). </a:t>
            </a:r>
            <a:endParaRPr lang="en-US" sz="1100" dirty="0">
              <a:latin typeface="Letter-join Plus 8" panose="0200050500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13401-69F7-45A4-4BF4-119F0C5793E9}"/>
              </a:ext>
            </a:extLst>
          </p:cNvPr>
          <p:cNvSpPr txBox="1"/>
          <p:nvPr/>
        </p:nvSpPr>
        <p:spPr>
          <a:xfrm>
            <a:off x="3002508" y="4478052"/>
            <a:ext cx="35071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dirty="0">
                <a:latin typeface="Letter-join Plus 8" panose="02000505000000020003" pitchFamily="2" charset="0"/>
              </a:rPr>
              <a:t>The sound waves travel to the ear and make the eardrums vibrate. Messages are sent to the brain which recognises the vibrations as sounds. </a:t>
            </a:r>
            <a:endParaRPr lang="en-US" sz="1100" dirty="0">
              <a:latin typeface="Letter-join Plus 8" panose="0200050500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47287-B942-4D3F-CB3D-7FE17FD8F295}"/>
              </a:ext>
            </a:extLst>
          </p:cNvPr>
          <p:cNvSpPr txBox="1"/>
          <p:nvPr/>
        </p:nvSpPr>
        <p:spPr>
          <a:xfrm>
            <a:off x="6612618" y="3627773"/>
            <a:ext cx="31408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Letter-join Plus 8" panose="02000505000000020003" pitchFamily="2" charset="0"/>
              </a:rPr>
              <a:t>Volume</a:t>
            </a:r>
          </a:p>
          <a:p>
            <a:pPr algn="ctr"/>
            <a:r>
              <a:rPr lang="en-GB" sz="1000" dirty="0">
                <a:latin typeface="Letter-join Plus 8" panose="02000505000000020003" pitchFamily="2" charset="0"/>
              </a:rPr>
              <a:t>The volume of a sound is how </a:t>
            </a:r>
            <a:r>
              <a:rPr lang="en-GB" sz="1000" b="1" dirty="0">
                <a:latin typeface="Letter-join Plus 8" panose="02000505000000020003" pitchFamily="2" charset="0"/>
              </a:rPr>
              <a:t>loud</a:t>
            </a:r>
            <a:r>
              <a:rPr lang="en-GB" sz="1000" dirty="0">
                <a:latin typeface="Letter-join Plus 8" panose="02000505000000020003" pitchFamily="2" charset="0"/>
              </a:rPr>
              <a:t> or </a:t>
            </a:r>
            <a:r>
              <a:rPr lang="en-GB" sz="1000" b="1" dirty="0">
                <a:latin typeface="Letter-join Plus 8" panose="02000505000000020003" pitchFamily="2" charset="0"/>
              </a:rPr>
              <a:t>quiet</a:t>
            </a:r>
            <a:r>
              <a:rPr lang="en-GB" sz="1000" dirty="0">
                <a:latin typeface="Letter-join Plus 8" panose="02000505000000020003" pitchFamily="2" charset="0"/>
              </a:rPr>
              <a:t> it is. Quieter sounds have a smaller </a:t>
            </a:r>
            <a:r>
              <a:rPr lang="en-GB" sz="1000" b="1" dirty="0">
                <a:latin typeface="Letter-join Plus 8" panose="02000505000000020003" pitchFamily="2" charset="0"/>
              </a:rPr>
              <a:t>amplitude</a:t>
            </a:r>
            <a:r>
              <a:rPr lang="en-GB" sz="1000" dirty="0">
                <a:latin typeface="Letter-join Plus 8" panose="02000505000000020003" pitchFamily="2" charset="0"/>
              </a:rPr>
              <a:t> and less energy (</a:t>
            </a:r>
            <a:r>
              <a:rPr lang="en-GB" sz="1000" b="1" dirty="0">
                <a:latin typeface="Letter-join Plus 8" panose="02000505000000020003" pitchFamily="2" charset="0"/>
              </a:rPr>
              <a:t>smaller vibrations</a:t>
            </a:r>
            <a:r>
              <a:rPr lang="en-GB" sz="1000" dirty="0">
                <a:latin typeface="Letter-join Plus 8" panose="02000505000000020003" pitchFamily="2" charset="0"/>
              </a:rPr>
              <a:t>) and louder sounds have a bigger amplitude and more energy. The </a:t>
            </a:r>
            <a:r>
              <a:rPr lang="en-GB" sz="1000" b="1" dirty="0">
                <a:latin typeface="Letter-join Plus 8" panose="02000505000000020003" pitchFamily="2" charset="0"/>
              </a:rPr>
              <a:t>closer</a:t>
            </a:r>
            <a:r>
              <a:rPr lang="en-GB" sz="1000" dirty="0">
                <a:latin typeface="Letter-join Plus 8" panose="02000505000000020003" pitchFamily="2" charset="0"/>
              </a:rPr>
              <a:t> we are to a sound source the louder it will be. A train arriving at a station sounds loud. The further away from a sound the fainter it will be. A train in the distance sounds quieter.</a:t>
            </a:r>
            <a:endParaRPr lang="en-US" sz="1000" dirty="0">
              <a:latin typeface="Letter-join Plus 8" panose="02000505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32DFFA-0A1A-797D-77B0-A28244A0305F}"/>
              </a:ext>
            </a:extLst>
          </p:cNvPr>
          <p:cNvSpPr txBox="1"/>
          <p:nvPr/>
        </p:nvSpPr>
        <p:spPr>
          <a:xfrm>
            <a:off x="6616444" y="1199238"/>
            <a:ext cx="315996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000" dirty="0">
              <a:latin typeface="Letter-join Plus 8" panose="02000505000000020003" pitchFamily="2" charset="0"/>
            </a:endParaRPr>
          </a:p>
          <a:p>
            <a:pPr algn="ctr"/>
            <a:r>
              <a:rPr lang="en-GB" sz="1000" dirty="0">
                <a:latin typeface="Letter-join Plus 8" panose="02000505000000020003" pitchFamily="2" charset="0"/>
              </a:rPr>
              <a:t>The pitch of a sound is how high or </a:t>
            </a:r>
            <a:r>
              <a:rPr lang="en-GB" sz="1000" b="1" dirty="0">
                <a:latin typeface="Letter-join Plus 8" panose="02000505000000020003" pitchFamily="2" charset="0"/>
              </a:rPr>
              <a:t>low</a:t>
            </a:r>
            <a:r>
              <a:rPr lang="en-GB" sz="1000" dirty="0">
                <a:latin typeface="Letter-join Plus 8" panose="02000505000000020003" pitchFamily="2" charset="0"/>
              </a:rPr>
              <a:t> it is. A squeak of mouse has a high pitch A roar of a lion has a low pitch.</a:t>
            </a:r>
          </a:p>
          <a:p>
            <a:pPr algn="ctr"/>
            <a:endParaRPr lang="en-GB" sz="1000" dirty="0">
              <a:latin typeface="Letter-join Plus 8" panose="02000505000000020003" pitchFamily="2" charset="0"/>
            </a:endParaRPr>
          </a:p>
          <a:p>
            <a:pPr algn="ctr"/>
            <a:endParaRPr lang="en-GB" sz="1000" dirty="0">
              <a:latin typeface="Letter-join Plus 8" panose="02000505000000020003" pitchFamily="2" charset="0"/>
            </a:endParaRPr>
          </a:p>
          <a:p>
            <a:pPr algn="ctr"/>
            <a:endParaRPr lang="en-GB" sz="1000" dirty="0">
              <a:latin typeface="Letter-join Plus 8" panose="02000505000000020003" pitchFamily="2" charset="0"/>
            </a:endParaRPr>
          </a:p>
          <a:p>
            <a:pPr algn="ctr"/>
            <a:endParaRPr lang="en-GB" sz="1000" dirty="0">
              <a:latin typeface="Letter-join Plus 8" panose="02000505000000020003" pitchFamily="2" charset="0"/>
            </a:endParaRPr>
          </a:p>
          <a:p>
            <a:pPr algn="ctr"/>
            <a:endParaRPr lang="en-GB" sz="1000" dirty="0">
              <a:latin typeface="Letter-join Plus 8" panose="02000505000000020003" pitchFamily="2" charset="0"/>
            </a:endParaRPr>
          </a:p>
          <a:p>
            <a:pPr algn="ctr"/>
            <a:endParaRPr lang="en-GB" sz="1000" dirty="0">
              <a:latin typeface="Letter-join Plus 8" panose="02000505000000020003" pitchFamily="2" charset="0"/>
            </a:endParaRPr>
          </a:p>
          <a:p>
            <a:pPr algn="ctr"/>
            <a:endParaRPr lang="en-GB" sz="1000" dirty="0">
              <a:latin typeface="Letter-join Plus 8" panose="02000505000000020003" pitchFamily="2" charset="0"/>
            </a:endParaRPr>
          </a:p>
          <a:p>
            <a:pPr algn="ctr"/>
            <a:endParaRPr lang="en-GB" sz="800" dirty="0">
              <a:latin typeface="Letter-join Plus 8" panose="02000505000000020003" pitchFamily="2" charset="0"/>
            </a:endParaRPr>
          </a:p>
          <a:p>
            <a:pPr algn="ctr"/>
            <a:r>
              <a:rPr lang="en-GB" sz="1000" dirty="0">
                <a:latin typeface="Letter-join Plus 8" panose="02000505000000020003" pitchFamily="2" charset="0"/>
              </a:rPr>
              <a:t>A high pitch sound is made because it has a high frequency. The sound source vibrates many times a second. </a:t>
            </a:r>
            <a:endParaRPr lang="en-US" sz="1000" dirty="0">
              <a:latin typeface="Letter-join Plus 8" panose="02000505000000020003" pitchFamily="2" charset="0"/>
            </a:endParaRPr>
          </a:p>
        </p:txBody>
      </p: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66F6EB-4A05-B18F-B045-FCDBE155E50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4461" b="52485"/>
          <a:stretch/>
        </p:blipFill>
        <p:spPr>
          <a:xfrm>
            <a:off x="6752566" y="5197307"/>
            <a:ext cx="2907980" cy="1251977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8AD8E7-D4DF-74DB-3928-7F94EBA649A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50650" b="5380"/>
          <a:stretch/>
        </p:blipFill>
        <p:spPr>
          <a:xfrm>
            <a:off x="6932707" y="1839984"/>
            <a:ext cx="2630340" cy="11565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8E3587-D231-CD44-FB81-4DAF6E26C0ED}"/>
              </a:ext>
            </a:extLst>
          </p:cNvPr>
          <p:cNvGrpSpPr/>
          <p:nvPr/>
        </p:nvGrpSpPr>
        <p:grpSpPr>
          <a:xfrm>
            <a:off x="7369114" y="943173"/>
            <a:ext cx="1757526" cy="617273"/>
            <a:chOff x="2982823" y="4079234"/>
            <a:chExt cx="2385997" cy="617273"/>
          </a:xfrm>
        </p:grpSpPr>
        <p:pic>
          <p:nvPicPr>
            <p:cNvPr id="22" name="Picture 2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4885B21-5D4F-B14A-027F-2CBC1AFE6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23" name="Picture 22" descr="Background pattern&#10;&#10;Description automatically generated">
              <a:extLst>
                <a:ext uri="{FF2B5EF4-FFF2-40B4-BE49-F238E27FC236}">
                  <a16:creationId xmlns:a16="http://schemas.microsoft.com/office/drawing/2014/main" id="{7901B09A-D460-AB7E-F55D-32000A80D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90470D-BC37-A706-013F-1A115EAC8D94}"/>
              </a:ext>
            </a:extLst>
          </p:cNvPr>
          <p:cNvSpPr txBox="1"/>
          <p:nvPr/>
        </p:nvSpPr>
        <p:spPr>
          <a:xfrm>
            <a:off x="7379932" y="1060348"/>
            <a:ext cx="17252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Letter-join Plus 8" panose="02000505000000020003" pitchFamily="2" charset="0"/>
              </a:rPr>
              <a:t>Pitch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5C27C5-0F66-3D5B-F952-638E71FB7B86}"/>
              </a:ext>
            </a:extLst>
          </p:cNvPr>
          <p:cNvSpPr txBox="1"/>
          <p:nvPr/>
        </p:nvSpPr>
        <p:spPr>
          <a:xfrm>
            <a:off x="3535807" y="1204006"/>
            <a:ext cx="28448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Letter-join Plus 8" panose="02000505000000020003" pitchFamily="2" charset="0"/>
              </a:rPr>
              <a:t>How sounds are made and travel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344509-D0C8-7ACD-094C-0380A4A02019}"/>
              </a:ext>
            </a:extLst>
          </p:cNvPr>
          <p:cNvSpPr txBox="1"/>
          <p:nvPr/>
        </p:nvSpPr>
        <p:spPr>
          <a:xfrm>
            <a:off x="3998506" y="4179685"/>
            <a:ext cx="2320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Letter-join Plus 8" panose="02000505000000020003" pitchFamily="2" charset="0"/>
              </a:rPr>
              <a:t>How do we hear?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43" y="112780"/>
            <a:ext cx="839761" cy="8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3707694E-8DBC-64F2-B7D1-9CA68947F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14516"/>
              </p:ext>
            </p:extLst>
          </p:nvPr>
        </p:nvGraphicFramePr>
        <p:xfrm>
          <a:off x="171454" y="1436078"/>
          <a:ext cx="9563094" cy="4958364"/>
        </p:xfrm>
        <a:graphic>
          <a:graphicData uri="http://schemas.openxmlformats.org/drawingml/2006/table">
            <a:tbl>
              <a:tblPr firstRow="1" bandRow="1"/>
              <a:tblGrid>
                <a:gridCol w="876761">
                  <a:extLst>
                    <a:ext uri="{9D8B030D-6E8A-4147-A177-3AD203B41FA5}">
                      <a16:colId xmlns:a16="http://schemas.microsoft.com/office/drawing/2014/main" val="1475281946"/>
                    </a:ext>
                  </a:extLst>
                </a:gridCol>
                <a:gridCol w="1804315">
                  <a:extLst>
                    <a:ext uri="{9D8B030D-6E8A-4147-A177-3AD203B41FA5}">
                      <a16:colId xmlns:a16="http://schemas.microsoft.com/office/drawing/2014/main" val="1012696998"/>
                    </a:ext>
                  </a:extLst>
                </a:gridCol>
                <a:gridCol w="6882018">
                  <a:extLst>
                    <a:ext uri="{9D8B030D-6E8A-4147-A177-3AD203B41FA5}">
                      <a16:colId xmlns:a16="http://schemas.microsoft.com/office/drawing/2014/main" val="3052423769"/>
                    </a:ext>
                  </a:extLst>
                </a:gridCol>
              </a:tblGrid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Vibration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Particles moving very quickly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346561"/>
                  </a:ext>
                </a:extLst>
              </a:tr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Medium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A substance such as air, water or a solid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240023"/>
                  </a:ext>
                </a:extLst>
              </a:tr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</a:rPr>
                        <a:t>The start of something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832230"/>
                  </a:ext>
                </a:extLst>
              </a:tr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Energy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</a:rPr>
                        <a:t>The power to make something work, move or grow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016837"/>
                  </a:ext>
                </a:extLst>
              </a:tr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Materials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</a:rPr>
                        <a:t>Anything used in making something or building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110711"/>
                  </a:ext>
                </a:extLst>
              </a:tr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Reflect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</a:rPr>
                        <a:t>Bounce back from a surface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035922"/>
                  </a:ext>
                </a:extLst>
              </a:tr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Volume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</a:rPr>
                        <a:t>How loud or quiet a sound is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822618"/>
                  </a:ext>
                </a:extLst>
              </a:tr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Decibels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</a:rPr>
                        <a:t>The unit to measure loudness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7279"/>
                  </a:ext>
                </a:extLst>
              </a:tr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Pitch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1200" noProof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</a:rPr>
                        <a:t>How high or low a sound is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822464"/>
                  </a:ext>
                </a:extLst>
              </a:tr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Instruments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</a:rPr>
                        <a:t>Objects used to play music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070582"/>
                  </a:ext>
                </a:extLst>
              </a:tr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Particles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</a:rPr>
                        <a:t>Tiny pieces that make up something larger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375513"/>
                  </a:ext>
                </a:extLst>
              </a:tr>
              <a:tr h="41319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807E80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  <a:cs typeface="Arial" panose="020B0604020202020204" pitchFamily="34" charset="0"/>
                        </a:rPr>
                        <a:t>Sound source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rgbClr val="807E80"/>
                          </a:solidFill>
                          <a:latin typeface="Letter-join Plus 8" panose="02000505000000020003" pitchFamily="2" charset="0"/>
                        </a:rPr>
                        <a:t>The object that started the sound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90111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42B0743-4C1D-7881-06B9-6F3B11A89FC0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6F2FF-D720-5927-8F3E-9FE395FF3E4D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  <a:latin typeface="Arial Rounded MT Bold" panose="020F0704030504030204" pitchFamily="34" charset="77"/>
                <a:cs typeface="Arial"/>
                <a:sym typeface="Arial"/>
              </a:rPr>
              <a:t>Developing Experts Copyright 2022 All Rights Reserved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34287-C0D3-E92B-7A3F-B21A698E13DB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Arial Rounded MT Bold" panose="020F0704030504030204" pitchFamily="34" charset="77"/>
                <a:cs typeface="Arial"/>
                <a:sym typeface="Arial"/>
              </a:rPr>
              <a:t>Careers connected to the human body: </a:t>
            </a:r>
          </a:p>
          <a:p>
            <a:r>
              <a:rPr lang="en-GB" sz="1200" b="1" dirty="0">
                <a:solidFill>
                  <a:prstClr val="white"/>
                </a:solidFill>
                <a:cs typeface="Arial"/>
                <a:sym typeface="Arial"/>
              </a:rPr>
              <a:t>doctor, nurse, massage therapist, personal trainer, theatre technician  </a:t>
            </a:r>
            <a:endParaRPr lang="en-GB" sz="1200" b="1" dirty="0">
              <a:solidFill>
                <a:prstClr val="white"/>
              </a:solidFill>
              <a:latin typeface="Arial Rounded MT Bold" panose="020F0704030504030204" pitchFamily="34" charset="77"/>
              <a:cs typeface="Arial"/>
              <a:sym typeface="Arial"/>
            </a:endParaRPr>
          </a:p>
        </p:txBody>
      </p:sp>
      <p:pic>
        <p:nvPicPr>
          <p:cNvPr id="6" name="Picture 5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C7EE7A0F-67BF-C1EA-B8A3-B8BC1223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5F71CB-116D-8D78-8E6B-9756CFAF8642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8" name="Rounded Rectangle 78">
            <a:extLst>
              <a:ext uri="{FF2B5EF4-FFF2-40B4-BE49-F238E27FC236}">
                <a16:creationId xmlns:a16="http://schemas.microsoft.com/office/drawing/2014/main" id="{3F1EEB2C-F25B-AB85-7942-9C665E210F22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E5650-DAC6-90D2-5305-DDAA00485191}"/>
              </a:ext>
            </a:extLst>
          </p:cNvPr>
          <p:cNvSpPr txBox="1"/>
          <p:nvPr/>
        </p:nvSpPr>
        <p:spPr>
          <a:xfrm>
            <a:off x="1004024" y="201392"/>
            <a:ext cx="4969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Letter-join Plus 8" panose="02000505000000020003" pitchFamily="2" charset="0"/>
                <a:cs typeface="Arial"/>
                <a:sym typeface="Arial"/>
              </a:rPr>
              <a:t>Key Vocabulary: Sound</a:t>
            </a:r>
            <a:endParaRPr lang="en-US" sz="1200" dirty="0">
              <a:solidFill>
                <a:prstClr val="white"/>
              </a:solidFill>
              <a:latin typeface="Letter-join Plus 8" panose="02000505000000020003" pitchFamily="2" charset="0"/>
              <a:cs typeface="Arial"/>
              <a:sym typeface="Arial"/>
            </a:endParaRPr>
          </a:p>
        </p:txBody>
      </p:sp>
      <p:pic>
        <p:nvPicPr>
          <p:cNvPr id="10" name="Picture 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12E2DF3-8E8F-008A-81AD-400E085A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6E463F7-39DF-3786-7E68-7FB7CC764798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79B540-0D32-BFBF-5D30-6E8EC338C15D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3AE9A5-79A1-7DAA-9821-1878DB0B4472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EAAEEF-2BCA-1660-ACA6-DCD58F33E26C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3B74FF-6FA1-0FA1-A01B-037DE38E7ABD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6138E2-CD7B-9995-03F8-1B1E45082A48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D52CA2-6934-BF10-74F6-2FFE576F50E5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AE97B6-51B0-2F01-A500-2688E4895520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DFCE35-B113-9712-0953-C0A0A6A48BBE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E0B91B-5E1C-D13C-286C-1ECD10FCCDA1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F5DA38-8004-9EFA-AF9F-13FEA31D5FFD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A0B01D-7D0B-87C0-3186-C3D6A7A84262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F21F45-CBE4-05C7-68E9-5BE738053BEE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9E22BDE-5D2D-E411-1C5C-866A83F37C9C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cs typeface="Arial"/>
              <a:sym typeface="Arial"/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B9A40C03-9425-1333-8E05-B41C05F29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811B73A-6E2D-5EC1-EEE0-D9C5A9963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37E758F-6AB1-40BA-717A-BBCA7A03F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1A268D07-7224-9442-18D4-1AA1EFE58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ED777D3-BA2D-A2B8-011F-0BD492B676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2440D414-9F44-31DC-2E27-9056AAF3E9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87969153-0FDB-182A-96A6-AE938ED0AC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sp>
        <p:nvSpPr>
          <p:cNvPr id="32" name="Rounded Rectangle 26">
            <a:extLst>
              <a:ext uri="{FF2B5EF4-FFF2-40B4-BE49-F238E27FC236}">
                <a16:creationId xmlns:a16="http://schemas.microsoft.com/office/drawing/2014/main" id="{EDE8B2B4-51B6-6248-3365-8F0EC0591835}"/>
              </a:ext>
            </a:extLst>
          </p:cNvPr>
          <p:cNvSpPr/>
          <p:nvPr/>
        </p:nvSpPr>
        <p:spPr>
          <a:xfrm>
            <a:off x="171453" y="1430066"/>
            <a:ext cx="9563094" cy="4958208"/>
          </a:xfrm>
          <a:prstGeom prst="roundRect">
            <a:avLst>
              <a:gd name="adj" fmla="val 2002"/>
            </a:avLst>
          </a:prstGeom>
          <a:noFill/>
          <a:ln w="28575" cap="flat" cmpd="sng" algn="ctr">
            <a:solidFill>
              <a:srgbClr val="55C7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  <a:cs typeface="Arial"/>
              <a:sym typeface="Arial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9A6256-3DBB-1744-5310-800F9C1775E4}"/>
              </a:ext>
            </a:extLst>
          </p:cNvPr>
          <p:cNvGrpSpPr/>
          <p:nvPr/>
        </p:nvGrpSpPr>
        <p:grpSpPr>
          <a:xfrm>
            <a:off x="3760002" y="1103587"/>
            <a:ext cx="2385997" cy="617273"/>
            <a:chOff x="4168240" y="976588"/>
            <a:chExt cx="2385997" cy="617273"/>
          </a:xfrm>
        </p:grpSpPr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F249C8D-A31C-5C3D-5BAC-D494E4175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68240" y="976588"/>
              <a:ext cx="2385997" cy="61727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4DF3DF2-7A44-6641-C1C8-696B07648B87}"/>
                </a:ext>
              </a:extLst>
            </p:cNvPr>
            <p:cNvSpPr/>
            <p:nvPr/>
          </p:nvSpPr>
          <p:spPr>
            <a:xfrm>
              <a:off x="4443387" y="1110052"/>
              <a:ext cx="1738462" cy="234537"/>
            </a:xfrm>
            <a:prstGeom prst="rect">
              <a:avLst/>
            </a:prstGeom>
            <a:solidFill>
              <a:srgbClr val="55C7CC"/>
            </a:solidFill>
            <a:ln w="12700" cap="flat" cmpd="sng" algn="ctr">
              <a:solidFill>
                <a:srgbClr val="55C7C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Arial"/>
                <a:sym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E7C2FF-C4ED-72D3-EE64-184760B94338}"/>
                </a:ext>
              </a:extLst>
            </p:cNvPr>
            <p:cNvSpPr txBox="1"/>
            <p:nvPr/>
          </p:nvSpPr>
          <p:spPr>
            <a:xfrm>
              <a:off x="4495778" y="1047935"/>
              <a:ext cx="1575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white"/>
                  </a:solidFill>
                  <a:latin typeface="Letter-join Plus 8" panose="02000505000000020003" pitchFamily="2" charset="0"/>
                  <a:cs typeface="Arial"/>
                  <a:sym typeface="Arial"/>
                </a:rPr>
                <a:t>Rocket</a:t>
              </a:r>
              <a:r>
                <a:rPr lang="en-US" dirty="0">
                  <a:solidFill>
                    <a:prstClr val="white"/>
                  </a:solidFill>
                  <a:latin typeface="Arial Rounded MT Bold" panose="020F0704030504030204" pitchFamily="34" charset="77"/>
                  <a:cs typeface="Arial"/>
                  <a:sym typeface="Arial"/>
                </a:rPr>
                <a:t> </a:t>
              </a:r>
              <a:r>
                <a:rPr lang="en-US" dirty="0">
                  <a:solidFill>
                    <a:prstClr val="white"/>
                  </a:solidFill>
                  <a:latin typeface="Letter-join Plus 8" panose="02000505000000020003" pitchFamily="2" charset="0"/>
                  <a:cs typeface="Arial"/>
                  <a:sym typeface="Arial"/>
                </a:rPr>
                <a:t>Words</a:t>
              </a:r>
            </a:p>
          </p:txBody>
        </p:sp>
      </p:grpSp>
      <p:pic>
        <p:nvPicPr>
          <p:cNvPr id="50" name="Picture 49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5B5ED352-50F4-C2E6-E57F-281084AA62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301" y="1485802"/>
            <a:ext cx="554793" cy="326067"/>
          </a:xfrm>
          <a:prstGeom prst="rect">
            <a:avLst/>
          </a:prstGeom>
        </p:spPr>
      </p:pic>
      <p:pic>
        <p:nvPicPr>
          <p:cNvPr id="52" name="Picture 51" descr="A wave in the ocean&#10;&#10;Description automatically generated with low confidence">
            <a:extLst>
              <a:ext uri="{FF2B5EF4-FFF2-40B4-BE49-F238E27FC236}">
                <a16:creationId xmlns:a16="http://schemas.microsoft.com/office/drawing/2014/main" id="{63CC7CD0-EC21-1C01-139A-03213ADA38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242" y="1894608"/>
            <a:ext cx="580238" cy="326384"/>
          </a:xfrm>
          <a:prstGeom prst="rect">
            <a:avLst/>
          </a:prstGeom>
        </p:spPr>
      </p:pic>
      <p:pic>
        <p:nvPicPr>
          <p:cNvPr id="54" name="Picture 53" descr="A picture containing nature, spring, outdoor, sky&#10;&#10;Description automatically generated">
            <a:extLst>
              <a:ext uri="{FF2B5EF4-FFF2-40B4-BE49-F238E27FC236}">
                <a16:creationId xmlns:a16="http://schemas.microsoft.com/office/drawing/2014/main" id="{E2FE317F-714E-42AA-30FB-3EA8828713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4241" y="2298802"/>
            <a:ext cx="551863" cy="328608"/>
          </a:xfrm>
          <a:prstGeom prst="rect">
            <a:avLst/>
          </a:prstGeom>
        </p:spPr>
      </p:pic>
      <p:pic>
        <p:nvPicPr>
          <p:cNvPr id="56" name="Picture 55" descr="A picture containing smoke, nature, cloud&#10;&#10;Description automatically generated">
            <a:extLst>
              <a:ext uri="{FF2B5EF4-FFF2-40B4-BE49-F238E27FC236}">
                <a16:creationId xmlns:a16="http://schemas.microsoft.com/office/drawing/2014/main" id="{E5506CBB-DAB8-6210-C3BD-5E700030E6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579" y="2712031"/>
            <a:ext cx="556930" cy="341356"/>
          </a:xfrm>
          <a:prstGeom prst="rect">
            <a:avLst/>
          </a:prstGeom>
        </p:spPr>
      </p:pic>
      <p:pic>
        <p:nvPicPr>
          <p:cNvPr id="58" name="Picture 57" descr="A red brick wall&#10;&#10;Description automatically generated">
            <a:extLst>
              <a:ext uri="{FF2B5EF4-FFF2-40B4-BE49-F238E27FC236}">
                <a16:creationId xmlns:a16="http://schemas.microsoft.com/office/drawing/2014/main" id="{CB428680-C010-C28D-3367-998686EC48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7060" y="3111080"/>
            <a:ext cx="539504" cy="359950"/>
          </a:xfrm>
          <a:prstGeom prst="rect">
            <a:avLst/>
          </a:prstGeom>
        </p:spPr>
      </p:pic>
      <p:pic>
        <p:nvPicPr>
          <p:cNvPr id="60" name="Picture 59" descr="A picture containing person, accessory, spectacles, sunglasses&#10;&#10;Description automatically generated">
            <a:extLst>
              <a:ext uri="{FF2B5EF4-FFF2-40B4-BE49-F238E27FC236}">
                <a16:creationId xmlns:a16="http://schemas.microsoft.com/office/drawing/2014/main" id="{9E1429C4-C7AB-E8FE-1DE6-FAD7CE5AB8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567" y="3516415"/>
            <a:ext cx="534352" cy="356513"/>
          </a:xfrm>
          <a:prstGeom prst="rect">
            <a:avLst/>
          </a:prstGeom>
        </p:spPr>
      </p:pic>
      <p:pic>
        <p:nvPicPr>
          <p:cNvPr id="62" name="Picture 61" descr="A close-up of a control panel&#10;&#10;Description automatically generated with low confidence">
            <a:extLst>
              <a:ext uri="{FF2B5EF4-FFF2-40B4-BE49-F238E27FC236}">
                <a16:creationId xmlns:a16="http://schemas.microsoft.com/office/drawing/2014/main" id="{366B6231-90C5-9174-86D1-FC770933C8F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4798" y="3957029"/>
            <a:ext cx="522173" cy="348387"/>
          </a:xfrm>
          <a:prstGeom prst="rect">
            <a:avLst/>
          </a:prstGeom>
        </p:spPr>
      </p:pic>
      <p:pic>
        <p:nvPicPr>
          <p:cNvPr id="64" name="Picture 6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D9C1057-0C31-525C-66BC-2B988DD3703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0945" y="4376728"/>
            <a:ext cx="535160" cy="326067"/>
          </a:xfrm>
          <a:prstGeom prst="rect">
            <a:avLst/>
          </a:prstGeom>
        </p:spPr>
      </p:pic>
      <p:pic>
        <p:nvPicPr>
          <p:cNvPr id="66" name="Picture 6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2E6D0260-C2CA-0EEE-CBC5-CC00BCCF352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4798" y="4780686"/>
            <a:ext cx="522173" cy="310454"/>
          </a:xfrm>
          <a:prstGeom prst="rect">
            <a:avLst/>
          </a:prstGeom>
        </p:spPr>
      </p:pic>
      <p:pic>
        <p:nvPicPr>
          <p:cNvPr id="68" name="Picture 67" descr="A person playing a guitar&#10;&#10;Description automatically generated">
            <a:extLst>
              <a:ext uri="{FF2B5EF4-FFF2-40B4-BE49-F238E27FC236}">
                <a16:creationId xmlns:a16="http://schemas.microsoft.com/office/drawing/2014/main" id="{3227467F-F728-D547-DEC5-A46BE7E33D2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9601" y="5181882"/>
            <a:ext cx="531908" cy="337148"/>
          </a:xfrm>
          <a:prstGeom prst="rect">
            <a:avLst/>
          </a:prstGeom>
        </p:spPr>
      </p:pic>
      <p:pic>
        <p:nvPicPr>
          <p:cNvPr id="70" name="Picture 69" descr="A close-up of a syringe&#10;&#10;Description automatically generated with low confidence">
            <a:extLst>
              <a:ext uri="{FF2B5EF4-FFF2-40B4-BE49-F238E27FC236}">
                <a16:creationId xmlns:a16="http://schemas.microsoft.com/office/drawing/2014/main" id="{76D98132-D78E-98E4-666B-B5E47A7897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1572" y="5595438"/>
            <a:ext cx="536347" cy="336443"/>
          </a:xfrm>
          <a:prstGeom prst="rect">
            <a:avLst/>
          </a:prstGeom>
        </p:spPr>
      </p:pic>
      <p:pic>
        <p:nvPicPr>
          <p:cNvPr id="72" name="Picture 71" descr="A picture containing text, electronics, camera&#10;&#10;Description automatically generated">
            <a:extLst>
              <a:ext uri="{FF2B5EF4-FFF2-40B4-BE49-F238E27FC236}">
                <a16:creationId xmlns:a16="http://schemas.microsoft.com/office/drawing/2014/main" id="{1EEC0102-7B41-518F-D5FB-0BAF88B318D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1753" y="6019652"/>
            <a:ext cx="534352" cy="3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4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475</Words>
  <Application>Microsoft Office PowerPoint</Application>
  <PresentationFormat>A4 Paper (210x297 mm)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Letter-join Plus 8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Shanaz John</cp:lastModifiedBy>
  <cp:revision>58</cp:revision>
  <dcterms:created xsi:type="dcterms:W3CDTF">2022-07-14T08:20:57Z</dcterms:created>
  <dcterms:modified xsi:type="dcterms:W3CDTF">2025-07-14T14:34:29Z</dcterms:modified>
</cp:coreProperties>
</file>