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0" r:id="rId2"/>
    <p:sldId id="262" r:id="rId3"/>
    <p:sldId id="259" r:id="rId4"/>
    <p:sldId id="914" r:id="rId5"/>
    <p:sldId id="266" r:id="rId6"/>
    <p:sldId id="265" r:id="rId7"/>
    <p:sldId id="303" r:id="rId8"/>
    <p:sldId id="301" r:id="rId9"/>
    <p:sldId id="911" r:id="rId10"/>
    <p:sldId id="270" r:id="rId11"/>
    <p:sldId id="91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2713" autoAdjust="0"/>
  </p:normalViewPr>
  <p:slideViewPr>
    <p:cSldViewPr>
      <p:cViewPr varScale="1">
        <p:scale>
          <a:sx n="53" d="100"/>
          <a:sy n="53" d="100"/>
        </p:scale>
        <p:origin x="153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22F6-4CFD-408F-98E0-3DBCFA1BC762}" type="datetimeFigureOut">
              <a:rPr lang="en-GB" smtClean="0"/>
              <a:t>06/09/2024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14E-083D-4F29-98A5-7DAEAE30E5D2}" type="slidenum">
              <a:rPr lang="en-GB" smtClean="0"/>
              <a:t>‹#›</a:t>
            </a:fld>
            <a:endParaRPr lang="en-GB"/>
          </a:p>
        </p:txBody>
      </p:sp>
    </p:spTree>
    <p:extLst>
      <p:ext uri="{BB962C8B-B14F-4D97-AF65-F5344CB8AC3E}">
        <p14:creationId xmlns:p14="http://schemas.microsoft.com/office/powerpoint/2010/main" val="239730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A8C14E-083D-4F29-98A5-7DAEAE30E5D2}" type="slidenum">
              <a:rPr lang="en-GB" smtClean="0"/>
              <a:t>1</a:t>
            </a:fld>
            <a:endParaRPr lang="en-GB"/>
          </a:p>
        </p:txBody>
      </p:sp>
    </p:spTree>
    <p:extLst>
      <p:ext uri="{BB962C8B-B14F-4D97-AF65-F5344CB8AC3E}">
        <p14:creationId xmlns:p14="http://schemas.microsoft.com/office/powerpoint/2010/main" val="212175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Pam – signpost to helpful resources. Explain who young people can go to in school if they want to know more – 2 mins</a:t>
            </a:r>
          </a:p>
        </p:txBody>
      </p:sp>
      <p:sp>
        <p:nvSpPr>
          <p:cNvPr id="4" name="Slide Number Placeholder 3"/>
          <p:cNvSpPr>
            <a:spLocks noGrp="1"/>
          </p:cNvSpPr>
          <p:nvPr>
            <p:ph type="sldNum" sz="quarter" idx="5"/>
          </p:nvPr>
        </p:nvSpPr>
        <p:spPr/>
        <p:txBody>
          <a:bodyPr/>
          <a:lstStyle/>
          <a:p>
            <a:fld id="{E4A8C14E-083D-4F29-98A5-7DAEAE30E5D2}" type="slidenum">
              <a:rPr lang="en-GB" smtClean="0"/>
              <a:t>10</a:t>
            </a:fld>
            <a:endParaRPr lang="en-GB"/>
          </a:p>
        </p:txBody>
      </p:sp>
    </p:spTree>
    <p:extLst>
      <p:ext uri="{BB962C8B-B14F-4D97-AF65-F5344CB8AC3E}">
        <p14:creationId xmlns:p14="http://schemas.microsoft.com/office/powerpoint/2010/main" val="289634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8e6c4d3c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8e6c4d3c7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 Pam – thank students for their time  – 1 min</a:t>
            </a:r>
            <a:endParaRPr dirty="0"/>
          </a:p>
        </p:txBody>
      </p:sp>
      <p:sp>
        <p:nvSpPr>
          <p:cNvPr id="145" name="Google Shape;145;g128e6c4d3c7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179821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Karola - 1 minute</a:t>
            </a:r>
          </a:p>
        </p:txBody>
      </p:sp>
      <p:sp>
        <p:nvSpPr>
          <p:cNvPr id="4" name="Slide Number Placeholder 3"/>
          <p:cNvSpPr>
            <a:spLocks noGrp="1"/>
          </p:cNvSpPr>
          <p:nvPr>
            <p:ph type="sldNum" sz="quarter" idx="10"/>
          </p:nvPr>
        </p:nvSpPr>
        <p:spPr/>
        <p:txBody>
          <a:bodyPr/>
          <a:lstStyle/>
          <a:p>
            <a:fld id="{E4A8C14E-083D-4F29-98A5-7DAEAE30E5D2}" type="slidenum">
              <a:rPr lang="en-GB" smtClean="0"/>
              <a:t>2</a:t>
            </a:fld>
            <a:endParaRPr lang="en-GB"/>
          </a:p>
        </p:txBody>
      </p:sp>
    </p:spTree>
    <p:extLst>
      <p:ext uri="{BB962C8B-B14F-4D97-AF65-F5344CB8AC3E}">
        <p14:creationId xmlns:p14="http://schemas.microsoft.com/office/powerpoint/2010/main" val="142486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8e6c4d3c7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8e6c4d3c7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 Karola – introduce MHST, explain we are linked with NHS and what some of these logos mean – </a:t>
            </a:r>
            <a:r>
              <a:rPr lang="en-GB" b="1" dirty="0"/>
              <a:t>2 mins</a:t>
            </a:r>
            <a:endParaRPr b="1" dirty="0"/>
          </a:p>
        </p:txBody>
      </p:sp>
      <p:sp>
        <p:nvSpPr>
          <p:cNvPr id="127" name="Google Shape;127;g128e6c4d3c7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Karola </a:t>
            </a:r>
            <a:r>
              <a:rPr lang="en-GB" dirty="0"/>
              <a:t>– explanation of what mental health is, compare it to physical health, could think about it as a scale? </a:t>
            </a:r>
            <a:r>
              <a:rPr lang="en-GB" b="1" dirty="0"/>
              <a:t>Up to 5 mins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807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Pam </a:t>
            </a:r>
            <a:r>
              <a:rPr lang="en-GB" dirty="0"/>
              <a:t>– explain support we offer to schools – </a:t>
            </a:r>
            <a:r>
              <a:rPr lang="en-GB" b="1" dirty="0"/>
              <a:t>2mins</a:t>
            </a:r>
          </a:p>
        </p:txBody>
      </p:sp>
      <p:sp>
        <p:nvSpPr>
          <p:cNvPr id="4" name="Slide Number Placeholder 3"/>
          <p:cNvSpPr>
            <a:spLocks noGrp="1"/>
          </p:cNvSpPr>
          <p:nvPr>
            <p:ph type="sldNum" sz="quarter" idx="5"/>
          </p:nvPr>
        </p:nvSpPr>
        <p:spPr/>
        <p:txBody>
          <a:bodyPr/>
          <a:lstStyle/>
          <a:p>
            <a:fld id="{E4A8C14E-083D-4F29-98A5-7DAEAE30E5D2}" type="slidenum">
              <a:rPr lang="en-GB" smtClean="0"/>
              <a:t>5</a:t>
            </a:fld>
            <a:endParaRPr lang="en-GB"/>
          </a:p>
        </p:txBody>
      </p:sp>
    </p:spTree>
    <p:extLst>
      <p:ext uri="{BB962C8B-B14F-4D97-AF65-F5344CB8AC3E}">
        <p14:creationId xmlns:p14="http://schemas.microsoft.com/office/powerpoint/2010/main" val="102545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69850" lvl="0" indent="0" algn="l" rtl="0">
              <a:lnSpc>
                <a:spcPct val="115000"/>
              </a:lnSpc>
              <a:spcBef>
                <a:spcPts val="640"/>
              </a:spcBef>
              <a:spcAft>
                <a:spcPts val="0"/>
              </a:spcAft>
              <a:buClr>
                <a:schemeClr val="dk2"/>
              </a:buClr>
              <a:buSzPts val="2500"/>
              <a:buNone/>
            </a:pPr>
            <a:r>
              <a:rPr lang="en-GB" sz="1200" b="1" dirty="0">
                <a:solidFill>
                  <a:schemeClr val="dk2"/>
                </a:solidFill>
              </a:rPr>
              <a:t>Pam – </a:t>
            </a:r>
            <a:r>
              <a:rPr lang="en-GB" sz="1200" b="0" dirty="0">
                <a:solidFill>
                  <a:schemeClr val="dk2"/>
                </a:solidFill>
              </a:rPr>
              <a:t>explain support we can offer 1-1, that it might be with young person, with parents or with both. Maybe go through an example of a hot cross bun of someone feeling worried? </a:t>
            </a:r>
            <a:r>
              <a:rPr lang="en-GB" sz="1200" b="1" dirty="0">
                <a:solidFill>
                  <a:schemeClr val="dk2"/>
                </a:solidFill>
              </a:rPr>
              <a:t>– up to 5 mins</a:t>
            </a:r>
          </a:p>
          <a:p>
            <a:pPr marL="0" lvl="0" indent="0" algn="l" rtl="0">
              <a:spcBef>
                <a:spcPts val="0"/>
              </a:spcBef>
              <a:spcAft>
                <a:spcPts val="0"/>
              </a:spcAft>
              <a:buNone/>
            </a:pPr>
            <a:endParaRPr dirty="0"/>
          </a:p>
        </p:txBody>
      </p:sp>
      <p:sp>
        <p:nvSpPr>
          <p:cNvPr id="184" name="Google Shape;18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Pam  – introduce video </a:t>
            </a:r>
            <a:r>
              <a:rPr lang="en-GB" b="1" dirty="0"/>
              <a:t>3 mins</a:t>
            </a:r>
          </a:p>
        </p:txBody>
      </p:sp>
      <p:sp>
        <p:nvSpPr>
          <p:cNvPr id="4" name="Slide Number Placeholder 3"/>
          <p:cNvSpPr>
            <a:spLocks noGrp="1"/>
          </p:cNvSpPr>
          <p:nvPr>
            <p:ph type="sldNum" sz="quarter" idx="5"/>
          </p:nvPr>
        </p:nvSpPr>
        <p:spPr/>
        <p:txBody>
          <a:bodyPr/>
          <a:lstStyle/>
          <a:p>
            <a:fld id="{E4A8C14E-083D-4F29-98A5-7DAEAE30E5D2}" type="slidenum">
              <a:rPr lang="en-GB" smtClean="0"/>
              <a:t>7</a:t>
            </a:fld>
            <a:endParaRPr lang="en-GB"/>
          </a:p>
        </p:txBody>
      </p:sp>
    </p:spTree>
    <p:extLst>
      <p:ext uri="{BB962C8B-B14F-4D97-AF65-F5344CB8AC3E}">
        <p14:creationId xmlns:p14="http://schemas.microsoft.com/office/powerpoint/2010/main" val="425150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Karola  – explain we will be working with the school-</a:t>
            </a:r>
            <a:r>
              <a:rPr lang="en-GB" b="1" dirty="0"/>
              <a:t>2 mins</a:t>
            </a:r>
          </a:p>
        </p:txBody>
      </p:sp>
      <p:sp>
        <p:nvSpPr>
          <p:cNvPr id="4" name="Slide Number Placeholder 3"/>
          <p:cNvSpPr>
            <a:spLocks noGrp="1"/>
          </p:cNvSpPr>
          <p:nvPr>
            <p:ph type="sldNum" sz="quarter" idx="5"/>
          </p:nvPr>
        </p:nvSpPr>
        <p:spPr/>
        <p:txBody>
          <a:bodyPr/>
          <a:lstStyle/>
          <a:p>
            <a:fld id="{E4A8C14E-083D-4F29-98A5-7DAEAE30E5D2}" type="slidenum">
              <a:rPr lang="en-GB" smtClean="0"/>
              <a:t>8</a:t>
            </a:fld>
            <a:endParaRPr lang="en-GB"/>
          </a:p>
        </p:txBody>
      </p:sp>
    </p:spTree>
    <p:extLst>
      <p:ext uri="{BB962C8B-B14F-4D97-AF65-F5344CB8AC3E}">
        <p14:creationId xmlns:p14="http://schemas.microsoft.com/office/powerpoint/2010/main" val="199093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8e6c4d3c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8e6c4d3c7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dirty="0"/>
              <a:t>Karola -  </a:t>
            </a:r>
            <a:r>
              <a:rPr lang="en-GB" dirty="0"/>
              <a:t>Will confirm how much time we have and take this out if its too much. Could to hands up for who has done this, this week? Examples of how we can do these? Compare to 5 fruit and veg a day and that we don’t need to hit all everyday? – </a:t>
            </a:r>
            <a:r>
              <a:rPr lang="en-GB" b="1" dirty="0"/>
              <a:t>up to 5 mins but can make really brief or draw out depending on time</a:t>
            </a:r>
            <a:endParaRPr b="1" dirty="0"/>
          </a:p>
        </p:txBody>
      </p:sp>
      <p:sp>
        <p:nvSpPr>
          <p:cNvPr id="145" name="Google Shape;145;g128e6c4d3c7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extLst>
      <p:ext uri="{BB962C8B-B14F-4D97-AF65-F5344CB8AC3E}">
        <p14:creationId xmlns:p14="http://schemas.microsoft.com/office/powerpoint/2010/main" val="279632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3DEF2C-58D9-4CF1-870A-3C08C86061CA}"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37AAB-ED15-45E9-8C3B-0FBA6D92DE23}" type="slidenum">
              <a:rPr lang="en-GB" smtClean="0"/>
              <a:t>‹#›</a:t>
            </a:fld>
            <a:endParaRPr lang="en-GB"/>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188640"/>
            <a:ext cx="882650" cy="356870"/>
          </a:xfrm>
          <a:prstGeom prst="rect">
            <a:avLst/>
          </a:prstGeom>
        </p:spPr>
      </p:pic>
      <p:pic>
        <p:nvPicPr>
          <p:cNvPr id="9" name="Picture 8">
            <a:extLst>
              <a:ext uri="{FF2B5EF4-FFF2-40B4-BE49-F238E27FC236}">
                <a16:creationId xmlns:a16="http://schemas.microsoft.com/office/drawing/2014/main" id="{18661B33-35D4-4BD5-8749-55495E7594CC}"/>
              </a:ext>
            </a:extLst>
          </p:cNvPr>
          <p:cNvPicPr>
            <a:picLocks noChangeAspect="1"/>
          </p:cNvPicPr>
          <p:nvPr userDrawn="1"/>
        </p:nvPicPr>
        <p:blipFill>
          <a:blip r:embed="rId3"/>
          <a:stretch>
            <a:fillRect/>
          </a:stretch>
        </p:blipFill>
        <p:spPr>
          <a:xfrm>
            <a:off x="107504" y="30230"/>
            <a:ext cx="2331924" cy="1030560"/>
          </a:xfrm>
          <a:prstGeom prst="rect">
            <a:avLst/>
          </a:prstGeom>
        </p:spPr>
      </p:pic>
    </p:spTree>
    <p:extLst>
      <p:ext uri="{BB962C8B-B14F-4D97-AF65-F5344CB8AC3E}">
        <p14:creationId xmlns:p14="http://schemas.microsoft.com/office/powerpoint/2010/main" val="92636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3DEF2C-58D9-4CF1-870A-3C08C86061CA}"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99843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3DEF2C-58D9-4CF1-870A-3C08C86061CA}"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22905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02111" cy="1143000"/>
          </a:xfrm>
          <a:solidFill>
            <a:schemeClr val="tx2"/>
          </a:solidFill>
        </p:spPr>
        <p:txBody>
          <a:bodyPr/>
          <a:lstStyle>
            <a:lvl1pPr algn="l">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791138" y="6381328"/>
            <a:ext cx="882650" cy="356870"/>
          </a:xfrm>
          <a:prstGeom prst="rect">
            <a:avLst/>
          </a:prstGeom>
        </p:spPr>
      </p:pic>
    </p:spTree>
    <p:extLst>
      <p:ext uri="{BB962C8B-B14F-4D97-AF65-F5344CB8AC3E}">
        <p14:creationId xmlns:p14="http://schemas.microsoft.com/office/powerpoint/2010/main" val="229457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3DEF2C-58D9-4CF1-870A-3C08C86061CA}"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11543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3DEF2C-58D9-4CF1-870A-3C08C86061CA}"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412850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3DEF2C-58D9-4CF1-870A-3C08C86061CA}" type="datetimeFigureOut">
              <a:rPr lang="en-GB" smtClean="0"/>
              <a:t>06/09/2024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211671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3DEF2C-58D9-4CF1-870A-3C08C86061CA}" type="datetimeFigureOut">
              <a:rPr lang="en-GB" smtClean="0"/>
              <a:t>06/09/2024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410332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DEF2C-58D9-4CF1-870A-3C08C86061CA}" type="datetimeFigureOut">
              <a:rPr lang="en-GB" smtClean="0"/>
              <a:t>06/09/2024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72330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DEF2C-58D9-4CF1-870A-3C08C86061CA}"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377527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DEF2C-58D9-4CF1-870A-3C08C86061CA}"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437AAB-ED15-45E9-8C3B-0FBA6D92DE23}" type="slidenum">
              <a:rPr lang="en-GB" smtClean="0"/>
              <a:t>‹#›</a:t>
            </a:fld>
            <a:endParaRPr lang="en-GB"/>
          </a:p>
        </p:txBody>
      </p:sp>
    </p:spTree>
    <p:extLst>
      <p:ext uri="{BB962C8B-B14F-4D97-AF65-F5344CB8AC3E}">
        <p14:creationId xmlns:p14="http://schemas.microsoft.com/office/powerpoint/2010/main" val="87148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DEF2C-58D9-4CF1-870A-3C08C86061CA}" type="datetimeFigureOut">
              <a:rPr lang="en-GB" smtClean="0"/>
              <a:t>06/09/2024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37AAB-ED15-45E9-8C3B-0FBA6D92DE23}" type="slidenum">
              <a:rPr lang="en-GB" smtClean="0"/>
              <a:t>‹#›</a:t>
            </a:fld>
            <a:endParaRPr lang="en-GB"/>
          </a:p>
        </p:txBody>
      </p:sp>
    </p:spTree>
    <p:extLst>
      <p:ext uri="{BB962C8B-B14F-4D97-AF65-F5344CB8AC3E}">
        <p14:creationId xmlns:p14="http://schemas.microsoft.com/office/powerpoint/2010/main" val="586424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27.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DBjc7T6pGKE" TargetMode="External"/><Relationship Id="rId5" Type="http://schemas.openxmlformats.org/officeDocument/2006/relationships/hyperlink" Target="https://www.youtube.com/watch?v=DBjc7T6pGKE&amp;list=PLaDZLqW6_Jx7rhSR5fJZTyFaD3q7qSFUj&amp;index=18"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AF3F-9BFC-424A-9F00-057D9FD05926}"/>
              </a:ext>
            </a:extLst>
          </p:cNvPr>
          <p:cNvSpPr>
            <a:spLocks noGrp="1"/>
          </p:cNvSpPr>
          <p:nvPr>
            <p:ph type="title"/>
          </p:nvPr>
        </p:nvSpPr>
        <p:spPr>
          <a:solidFill>
            <a:schemeClr val="accent6"/>
          </a:solidFill>
        </p:spPr>
        <p:txBody>
          <a:bodyPr>
            <a:normAutofit fontScale="90000"/>
          </a:bodyPr>
          <a:lstStyle/>
          <a:p>
            <a:pPr algn="ctr"/>
            <a:br>
              <a:rPr lang="en-GB" dirty="0"/>
            </a:br>
            <a:r>
              <a:rPr lang="en-GB" dirty="0"/>
              <a:t>WORKSHOP DETAILS</a:t>
            </a:r>
          </a:p>
        </p:txBody>
      </p:sp>
      <p:pic>
        <p:nvPicPr>
          <p:cNvPr id="4" name="Content Placeholder 3">
            <a:extLst>
              <a:ext uri="{FF2B5EF4-FFF2-40B4-BE49-F238E27FC236}">
                <a16:creationId xmlns:a16="http://schemas.microsoft.com/office/drawing/2014/main" id="{38A9AE55-53DE-4365-8B51-4CB4EEA7A5B5}"/>
              </a:ext>
            </a:extLst>
          </p:cNvPr>
          <p:cNvPicPr>
            <a:picLocks noGrp="1" noChangeAspect="1"/>
          </p:cNvPicPr>
          <p:nvPr>
            <p:ph idx="1"/>
          </p:nvPr>
        </p:nvPicPr>
        <p:blipFill>
          <a:blip r:embed="rId3"/>
          <a:stretch>
            <a:fillRect/>
          </a:stretch>
        </p:blipFill>
        <p:spPr>
          <a:xfrm>
            <a:off x="7771672" y="5870362"/>
            <a:ext cx="987638" cy="987638"/>
          </a:xfrm>
          <a:prstGeom prst="rect">
            <a:avLst/>
          </a:prstGeom>
        </p:spPr>
      </p:pic>
      <p:pic>
        <p:nvPicPr>
          <p:cNvPr id="5" name="Picture 2">
            <a:extLst>
              <a:ext uri="{FF2B5EF4-FFF2-40B4-BE49-F238E27FC236}">
                <a16:creationId xmlns:a16="http://schemas.microsoft.com/office/drawing/2014/main" id="{E0D3E432-50A4-400F-9666-59268D6A7A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18" t="4808" r="10279" b="5880"/>
          <a:stretch/>
        </p:blipFill>
        <p:spPr bwMode="auto">
          <a:xfrm>
            <a:off x="0" y="5843799"/>
            <a:ext cx="1018959" cy="101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3319472-9D31-4104-8770-2CD4C379FD20}"/>
              </a:ext>
            </a:extLst>
          </p:cNvPr>
          <p:cNvSpPr txBox="1"/>
          <p:nvPr/>
        </p:nvSpPr>
        <p:spPr>
          <a:xfrm>
            <a:off x="243761" y="1817748"/>
            <a:ext cx="4320480" cy="3785652"/>
          </a:xfrm>
          <a:prstGeom prst="rect">
            <a:avLst/>
          </a:prstGeom>
          <a:noFill/>
        </p:spPr>
        <p:txBody>
          <a:bodyPr wrap="square" rtlCol="0">
            <a:spAutoFit/>
          </a:bodyPr>
          <a:lstStyle/>
          <a:p>
            <a:endParaRPr lang="en-GB" sz="2000" dirty="0">
              <a:highlight>
                <a:srgbClr val="00FFFF"/>
              </a:highlight>
            </a:endParaRPr>
          </a:p>
          <a:p>
            <a:r>
              <a:rPr lang="en-GB" sz="2000" b="1" dirty="0"/>
              <a:t> Intended audience: </a:t>
            </a:r>
            <a:r>
              <a:rPr lang="en-GB" sz="2000" dirty="0"/>
              <a:t>CYP aged 11-18</a:t>
            </a:r>
          </a:p>
          <a:p>
            <a:r>
              <a:rPr lang="en-GB" sz="2000" dirty="0"/>
              <a:t> </a:t>
            </a:r>
            <a:endParaRPr lang="en-GB" sz="2000" b="1" dirty="0"/>
          </a:p>
          <a:p>
            <a:r>
              <a:rPr lang="en-GB" sz="2000" b="1" dirty="0"/>
              <a:t>Method of delivery: </a:t>
            </a:r>
            <a:r>
              <a:rPr lang="en-GB" sz="2000" dirty="0"/>
              <a:t>Remote or face-to-face </a:t>
            </a:r>
          </a:p>
          <a:p>
            <a:endParaRPr lang="en-GB" sz="2000" dirty="0"/>
          </a:p>
          <a:p>
            <a:r>
              <a:rPr lang="en-GB" sz="2000" b="1" dirty="0"/>
              <a:t>Number of sessions: </a:t>
            </a:r>
            <a:r>
              <a:rPr lang="en-GB" sz="2000" dirty="0"/>
              <a:t>1</a:t>
            </a:r>
          </a:p>
          <a:p>
            <a:endParaRPr lang="en-GB" sz="2000" dirty="0"/>
          </a:p>
          <a:p>
            <a:r>
              <a:rPr lang="en-GB" sz="2000" b="1" dirty="0"/>
              <a:t>Duration:</a:t>
            </a:r>
          </a:p>
          <a:p>
            <a:endParaRPr lang="en-GB" sz="2000" b="1" dirty="0"/>
          </a:p>
          <a:p>
            <a:endParaRPr lang="en-GB" sz="2000" dirty="0"/>
          </a:p>
          <a:p>
            <a:endParaRPr lang="en-GB" sz="2000" dirty="0"/>
          </a:p>
        </p:txBody>
      </p:sp>
      <p:sp>
        <p:nvSpPr>
          <p:cNvPr id="7" name="Rectangle 6">
            <a:extLst>
              <a:ext uri="{FF2B5EF4-FFF2-40B4-BE49-F238E27FC236}">
                <a16:creationId xmlns:a16="http://schemas.microsoft.com/office/drawing/2014/main" id="{63CED254-1A66-42F2-84C0-FCCECDF5C36F}"/>
              </a:ext>
            </a:extLst>
          </p:cNvPr>
          <p:cNvSpPr/>
          <p:nvPr/>
        </p:nvSpPr>
        <p:spPr>
          <a:xfrm>
            <a:off x="4572000" y="1772816"/>
            <a:ext cx="4572000" cy="2246769"/>
          </a:xfrm>
          <a:prstGeom prst="rect">
            <a:avLst/>
          </a:prstGeom>
        </p:spPr>
        <p:txBody>
          <a:bodyPr>
            <a:spAutoFit/>
          </a:bodyPr>
          <a:lstStyle/>
          <a:p>
            <a:endParaRPr lang="en-GB" sz="2000" dirty="0"/>
          </a:p>
          <a:p>
            <a:r>
              <a:rPr lang="en-GB" sz="2000" b="1" dirty="0"/>
              <a:t>Number of facilitators required: </a:t>
            </a:r>
            <a:r>
              <a:rPr lang="en-GB" sz="2000" dirty="0"/>
              <a:t>At least 2</a:t>
            </a:r>
          </a:p>
          <a:p>
            <a:endParaRPr lang="en-GB" sz="2000" dirty="0"/>
          </a:p>
          <a:p>
            <a:r>
              <a:rPr lang="en-GB" sz="2000" b="1" dirty="0"/>
              <a:t>School requirements: </a:t>
            </a:r>
            <a:r>
              <a:rPr lang="en-GB" sz="2000" dirty="0"/>
              <a:t>If f-2-f, projector an</a:t>
            </a:r>
          </a:p>
          <a:p>
            <a:endParaRPr lang="en-GB" sz="2000" dirty="0"/>
          </a:p>
          <a:p>
            <a:r>
              <a:rPr lang="en-GB" sz="2000" b="1" dirty="0"/>
              <a:t>Materials required:</a:t>
            </a:r>
          </a:p>
          <a:p>
            <a:endParaRPr lang="en-GB" sz="2000" dirty="0"/>
          </a:p>
        </p:txBody>
      </p:sp>
      <p:sp>
        <p:nvSpPr>
          <p:cNvPr id="8" name="Rectangle 7">
            <a:extLst>
              <a:ext uri="{FF2B5EF4-FFF2-40B4-BE49-F238E27FC236}">
                <a16:creationId xmlns:a16="http://schemas.microsoft.com/office/drawing/2014/main" id="{9B7E6A1C-B713-4DAC-8D39-7BF0DB625353}"/>
              </a:ext>
            </a:extLst>
          </p:cNvPr>
          <p:cNvSpPr/>
          <p:nvPr/>
        </p:nvSpPr>
        <p:spPr>
          <a:xfrm>
            <a:off x="1259633" y="1417638"/>
            <a:ext cx="6757642" cy="400110"/>
          </a:xfrm>
          <a:prstGeom prst="rect">
            <a:avLst/>
          </a:prstGeom>
        </p:spPr>
        <p:txBody>
          <a:bodyPr wrap="square">
            <a:spAutoFit/>
          </a:bodyPr>
          <a:lstStyle/>
          <a:p>
            <a:pPr algn="ctr"/>
            <a:r>
              <a:rPr lang="en-GB" sz="2000" b="1" u="sng" dirty="0">
                <a:highlight>
                  <a:srgbClr val="00FFFF"/>
                </a:highlight>
              </a:rPr>
              <a:t>Practitioner Information Page – NOT to be shared in session</a:t>
            </a:r>
            <a:endParaRPr lang="en-GB" sz="2000" dirty="0">
              <a:highlight>
                <a:srgbClr val="00FFFF"/>
              </a:highlight>
            </a:endParaRPr>
          </a:p>
        </p:txBody>
      </p:sp>
    </p:spTree>
    <p:extLst>
      <p:ext uri="{BB962C8B-B14F-4D97-AF65-F5344CB8AC3E}">
        <p14:creationId xmlns:p14="http://schemas.microsoft.com/office/powerpoint/2010/main" val="360641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HappyMaps Logo">
            <a:extLst>
              <a:ext uri="{FF2B5EF4-FFF2-40B4-BE49-F238E27FC236}">
                <a16:creationId xmlns:a16="http://schemas.microsoft.com/office/drawing/2014/main" id="{8E316F88-CD73-4D02-BF0D-386523349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49" y="2127315"/>
            <a:ext cx="3169562" cy="1206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a:xfrm>
            <a:off x="422982" y="1527281"/>
            <a:ext cx="8229600" cy="4565104"/>
          </a:xfrm>
        </p:spPr>
        <p:txBody>
          <a:bodyPr>
            <a:normAutofit fontScale="85000" lnSpcReduction="20000"/>
          </a:bodyPr>
          <a:lstStyle/>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sz="2800" b="1" dirty="0"/>
              <a:t>CAMHS Out of Hours:</a:t>
            </a:r>
            <a:r>
              <a:rPr lang="en-GB" sz="2800" dirty="0"/>
              <a:t> </a:t>
            </a:r>
            <a:r>
              <a:rPr lang="en-GB" sz="2800" b="1" dirty="0"/>
              <a:t>0300 555 5000</a:t>
            </a:r>
            <a:r>
              <a:rPr lang="en-GB" sz="2800" dirty="0"/>
              <a:t>     </a:t>
            </a:r>
          </a:p>
          <a:p>
            <a:pPr marL="0" indent="0">
              <a:buNone/>
            </a:pPr>
            <a:r>
              <a:rPr lang="en-GB" sz="2800" dirty="0"/>
              <a:t>This number is active 7 days a week, 5pm – 9am on weekdays and 24 hours on weekends. </a:t>
            </a:r>
          </a:p>
          <a:p>
            <a:pPr marL="0" indent="0">
              <a:buNone/>
            </a:pPr>
            <a:r>
              <a:rPr lang="en-GB" sz="2800" b="1" dirty="0"/>
              <a:t>Pastoral Support in School </a:t>
            </a:r>
          </a:p>
        </p:txBody>
      </p:sp>
      <p:pic>
        <p:nvPicPr>
          <p:cNvPr id="6" name="Picture 5">
            <a:extLst>
              <a:ext uri="{FF2B5EF4-FFF2-40B4-BE49-F238E27FC236}">
                <a16:creationId xmlns:a16="http://schemas.microsoft.com/office/drawing/2014/main" id="{0528EB18-D7B5-41B9-BFCB-C0A89BA4F3E2}"/>
              </a:ext>
            </a:extLst>
          </p:cNvPr>
          <p:cNvPicPr>
            <a:picLocks noChangeAspect="1"/>
          </p:cNvPicPr>
          <p:nvPr/>
        </p:nvPicPr>
        <p:blipFill>
          <a:blip r:embed="rId4"/>
          <a:stretch>
            <a:fillRect/>
          </a:stretch>
        </p:blipFill>
        <p:spPr>
          <a:xfrm>
            <a:off x="7668344" y="5767034"/>
            <a:ext cx="1090966" cy="1090966"/>
          </a:xfrm>
          <a:prstGeom prst="rect">
            <a:avLst/>
          </a:prstGeom>
        </p:spPr>
      </p:pic>
      <p:pic>
        <p:nvPicPr>
          <p:cNvPr id="9220" name="Picture 4" descr="https://lh5.googleusercontent.com/OGqG2S56kbZm3FQvERvhcrJhECnavJH9bvoALXCIVdq4gLChh_siuSjuIdW-31VS9IWO0vUr-HDfnmvr-DTif_bufT_SesN_OT5oQiC3uEdGfBOnZEIn-PIYY8TAbvyPBSnM1qQS1L0s">
            <a:extLst>
              <a:ext uri="{FF2B5EF4-FFF2-40B4-BE49-F238E27FC236}">
                <a16:creationId xmlns:a16="http://schemas.microsoft.com/office/drawing/2014/main" id="{52E53287-0E96-4D0F-A515-211758D18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1417638"/>
            <a:ext cx="223985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lh5.googleusercontent.com/saTUSDzBr6m-7W3f2pixzygbMXQiyYnVEhnWaZ0-batg0cweX60qFKupBSo4ikystdFXrJv15TmvgXEFluspqxoF1EyGE9efOH8lcnFBaoHMKdlTZu3RKoTB0ooXywoCi3g_3NxmnQ7E">
            <a:extLst>
              <a:ext uri="{FF2B5EF4-FFF2-40B4-BE49-F238E27FC236}">
                <a16:creationId xmlns:a16="http://schemas.microsoft.com/office/drawing/2014/main" id="{1A10E9A3-3FB1-45F3-AB09-DE940E6BA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638" y="1417638"/>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lh6.googleusercontent.com/4a6JpPV2VbPrWNUSjU5_H9LA0wEnNVwnlm7WW8ir1mq61nBkRNVsHroroc_GzZmYbGNWHKDg6ng383TIdVmH-QNgooP1zQkySNjJGXfIxjxNYXmDmATAiDU6TIxnmgiOOcFew_IZIjC1">
            <a:extLst>
              <a:ext uri="{FF2B5EF4-FFF2-40B4-BE49-F238E27FC236}">
                <a16:creationId xmlns:a16="http://schemas.microsoft.com/office/drawing/2014/main" id="{E02BFD27-837A-424B-988E-58394A664F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078" y="2578255"/>
            <a:ext cx="1857462" cy="123157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lh5.googleusercontent.com/Gww4UdJ4l7lQyqocR-_D9mlTJjFwypIm8JOpVcOEOZvosPsXdyg0lroBqMfAahRH7g5O-RXBxYRs_qZmA8cc0TGJXOMkBBCcziTwimUfvRfS221zO6xqKhkOfIiILCG60ay1bh5FR-aH">
            <a:extLst>
              <a:ext uri="{FF2B5EF4-FFF2-40B4-BE49-F238E27FC236}">
                <a16:creationId xmlns:a16="http://schemas.microsoft.com/office/drawing/2014/main" id="{7E082FBC-B101-4428-9F2B-2930106227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68" y="2931598"/>
            <a:ext cx="1421906" cy="14219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41C6520-9E87-4501-8396-09008763398A}"/>
              </a:ext>
            </a:extLst>
          </p:cNvPr>
          <p:cNvPicPr>
            <a:picLocks noChangeAspect="1"/>
          </p:cNvPicPr>
          <p:nvPr/>
        </p:nvPicPr>
        <p:blipFill>
          <a:blip r:embed="rId9"/>
          <a:stretch>
            <a:fillRect/>
          </a:stretch>
        </p:blipFill>
        <p:spPr>
          <a:xfrm>
            <a:off x="7004156" y="3389488"/>
            <a:ext cx="1733485" cy="802327"/>
          </a:xfrm>
          <a:prstGeom prst="rect">
            <a:avLst/>
          </a:prstGeom>
        </p:spPr>
      </p:pic>
      <p:pic>
        <p:nvPicPr>
          <p:cNvPr id="12" name="Picture 11">
            <a:extLst>
              <a:ext uri="{FF2B5EF4-FFF2-40B4-BE49-F238E27FC236}">
                <a16:creationId xmlns:a16="http://schemas.microsoft.com/office/drawing/2014/main" id="{28B68421-6A69-4462-B218-E670E59B1371}"/>
              </a:ext>
            </a:extLst>
          </p:cNvPr>
          <p:cNvPicPr>
            <a:picLocks noChangeAspect="1"/>
          </p:cNvPicPr>
          <p:nvPr/>
        </p:nvPicPr>
        <p:blipFill>
          <a:blip r:embed="rId10"/>
          <a:stretch>
            <a:fillRect/>
          </a:stretch>
        </p:blipFill>
        <p:spPr>
          <a:xfrm>
            <a:off x="3402020" y="1702494"/>
            <a:ext cx="2548365" cy="650941"/>
          </a:xfrm>
          <a:prstGeom prst="rect">
            <a:avLst/>
          </a:prstGeom>
        </p:spPr>
      </p:pic>
      <p:pic>
        <p:nvPicPr>
          <p:cNvPr id="13" name="Picture 12">
            <a:extLst>
              <a:ext uri="{FF2B5EF4-FFF2-40B4-BE49-F238E27FC236}">
                <a16:creationId xmlns:a16="http://schemas.microsoft.com/office/drawing/2014/main" id="{9CD66C15-9CF1-4FBF-8163-56DA5B4671D9}"/>
              </a:ext>
            </a:extLst>
          </p:cNvPr>
          <p:cNvPicPr>
            <a:picLocks noChangeAspect="1"/>
          </p:cNvPicPr>
          <p:nvPr/>
        </p:nvPicPr>
        <p:blipFill>
          <a:blip r:embed="rId11"/>
          <a:stretch>
            <a:fillRect/>
          </a:stretch>
        </p:blipFill>
        <p:spPr>
          <a:xfrm>
            <a:off x="1961444" y="2994587"/>
            <a:ext cx="2276895" cy="1335217"/>
          </a:xfrm>
          <a:prstGeom prst="rect">
            <a:avLst/>
          </a:prstGeom>
        </p:spPr>
      </p:pic>
      <p:pic>
        <p:nvPicPr>
          <p:cNvPr id="5" name="Picture 4">
            <a:extLst>
              <a:ext uri="{FF2B5EF4-FFF2-40B4-BE49-F238E27FC236}">
                <a16:creationId xmlns:a16="http://schemas.microsoft.com/office/drawing/2014/main" id="{F6E95DA8-B180-416C-9DE8-250091B1D4FB}"/>
              </a:ext>
            </a:extLst>
          </p:cNvPr>
          <p:cNvPicPr>
            <a:picLocks noChangeAspect="1"/>
          </p:cNvPicPr>
          <p:nvPr/>
        </p:nvPicPr>
        <p:blipFill>
          <a:blip r:embed="rId12"/>
          <a:stretch>
            <a:fillRect/>
          </a:stretch>
        </p:blipFill>
        <p:spPr>
          <a:xfrm>
            <a:off x="179512" y="5877272"/>
            <a:ext cx="908505" cy="908505"/>
          </a:xfrm>
          <a:prstGeom prst="rect">
            <a:avLst/>
          </a:prstGeom>
        </p:spPr>
      </p:pic>
    </p:spTree>
    <p:extLst>
      <p:ext uri="{BB962C8B-B14F-4D97-AF65-F5344CB8AC3E}">
        <p14:creationId xmlns:p14="http://schemas.microsoft.com/office/powerpoint/2010/main" val="374553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457199" y="220210"/>
            <a:ext cx="8302200" cy="1143000"/>
          </a:xfrm>
          <a:prstGeom prst="rect">
            <a:avLst/>
          </a:prstGeom>
          <a:solidFill>
            <a:schemeClr val="accent5"/>
          </a:solidFill>
          <a:ln>
            <a:solidFill>
              <a:schemeClr val="bg1"/>
            </a:solidFill>
          </a:ln>
        </p:spPr>
        <p:txBody>
          <a:bodyPr spcFirstLastPara="1" wrap="square" lIns="91425" tIns="45700" rIns="91425" bIns="45700" anchor="ctr" anchorCtr="0">
            <a:normAutofit/>
          </a:bodyPr>
          <a:lstStyle/>
          <a:p>
            <a:pPr marL="0" lvl="0" indent="0" algn="l" rtl="0">
              <a:spcBef>
                <a:spcPts val="0"/>
              </a:spcBef>
              <a:spcAft>
                <a:spcPts val="0"/>
              </a:spcAft>
              <a:buNone/>
            </a:pPr>
            <a:r>
              <a:rPr lang="en-GB" sz="3800" dirty="0">
                <a:solidFill>
                  <a:schemeClr val="bg1"/>
                </a:solidFill>
                <a:latin typeface="Calibri" panose="020F0502020204030204" pitchFamily="34" charset="0"/>
                <a:ea typeface="Oswald Medium"/>
                <a:cs typeface="Calibri" panose="020F0502020204030204" pitchFamily="34" charset="0"/>
                <a:sym typeface="Oswald Medium"/>
              </a:rPr>
              <a:t>See you </a:t>
            </a:r>
            <a:r>
              <a:rPr lang="en-GB" sz="3800" dirty="0">
                <a:latin typeface="Calibri" panose="020F0502020204030204" pitchFamily="34" charset="0"/>
                <a:ea typeface="Oswald Medium"/>
                <a:cs typeface="Calibri" panose="020F0502020204030204" pitchFamily="34" charset="0"/>
                <a:sym typeface="Oswald Medium"/>
              </a:rPr>
              <a:t>soon</a:t>
            </a:r>
            <a:r>
              <a:rPr lang="en-GB" sz="3800" dirty="0">
                <a:solidFill>
                  <a:schemeClr val="bg1"/>
                </a:solidFill>
                <a:latin typeface="Calibri" panose="020F0502020204030204" pitchFamily="34" charset="0"/>
                <a:ea typeface="Oswald Medium"/>
                <a:cs typeface="Calibri" panose="020F0502020204030204" pitchFamily="34" charset="0"/>
                <a:sym typeface="Oswald Medium"/>
              </a:rPr>
              <a:t>!</a:t>
            </a:r>
            <a:endParaRPr sz="3800" dirty="0">
              <a:solidFill>
                <a:schemeClr val="bg1"/>
              </a:solidFill>
              <a:latin typeface="Calibri" panose="020F0502020204030204" pitchFamily="34" charset="0"/>
              <a:ea typeface="Oswald Medium"/>
              <a:cs typeface="Calibri" panose="020F0502020204030204" pitchFamily="34" charset="0"/>
              <a:sym typeface="Oswald Medium"/>
            </a:endParaRPr>
          </a:p>
        </p:txBody>
      </p:sp>
      <p:sp>
        <p:nvSpPr>
          <p:cNvPr id="148" name="Google Shape;148;p19"/>
          <p:cNvSpPr txBox="1">
            <a:spLocks noGrp="1"/>
          </p:cNvSpPr>
          <p:nvPr>
            <p:ph type="body" idx="1"/>
          </p:nvPr>
        </p:nvSpPr>
        <p:spPr>
          <a:xfrm>
            <a:off x="493499" y="1240934"/>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lang="en-GB" dirty="0">
              <a:latin typeface="Calibri" panose="020F0502020204030204" pitchFamily="34" charset="0"/>
              <a:cs typeface="Calibri" panose="020F0502020204030204" pitchFamily="34" charset="0"/>
            </a:endParaRPr>
          </a:p>
          <a:p>
            <a:pPr marL="0" lvl="0" indent="0" algn="l" rtl="0">
              <a:spcBef>
                <a:spcPts val="360"/>
              </a:spcBef>
              <a:spcAft>
                <a:spcPts val="0"/>
              </a:spcAft>
              <a:buNone/>
            </a:pPr>
            <a:endParaRPr dirty="0">
              <a:latin typeface="Calibri" panose="020F0502020204030204" pitchFamily="34" charset="0"/>
              <a:cs typeface="Calibri" panose="020F0502020204030204" pitchFamily="34" charset="0"/>
            </a:endParaRPr>
          </a:p>
        </p:txBody>
      </p:sp>
      <p:pic>
        <p:nvPicPr>
          <p:cNvPr id="150" name="Google Shape;150;p19"/>
          <p:cNvPicPr preferRelativeResize="0"/>
          <p:nvPr/>
        </p:nvPicPr>
        <p:blipFill rotWithShape="1">
          <a:blip r:embed="rId3">
            <a:alphaModFix/>
          </a:blip>
          <a:srcRect/>
          <a:stretch/>
        </p:blipFill>
        <p:spPr>
          <a:xfrm>
            <a:off x="7668344" y="5767034"/>
            <a:ext cx="1090966" cy="1090966"/>
          </a:xfrm>
          <a:prstGeom prst="rect">
            <a:avLst/>
          </a:prstGeom>
          <a:noFill/>
          <a:ln>
            <a:noFill/>
          </a:ln>
        </p:spPr>
      </p:pic>
      <p:pic>
        <p:nvPicPr>
          <p:cNvPr id="5" name="Picture 4">
            <a:extLst>
              <a:ext uri="{FF2B5EF4-FFF2-40B4-BE49-F238E27FC236}">
                <a16:creationId xmlns:a16="http://schemas.microsoft.com/office/drawing/2014/main" id="{A9F303AA-6F4C-4A1F-90D6-3D770563E60C}"/>
              </a:ext>
            </a:extLst>
          </p:cNvPr>
          <p:cNvPicPr>
            <a:picLocks noChangeAspect="1"/>
          </p:cNvPicPr>
          <p:nvPr/>
        </p:nvPicPr>
        <p:blipFill>
          <a:blip r:embed="rId4"/>
          <a:stretch>
            <a:fillRect/>
          </a:stretch>
        </p:blipFill>
        <p:spPr>
          <a:xfrm>
            <a:off x="95707" y="5954161"/>
            <a:ext cx="2008666" cy="883121"/>
          </a:xfrm>
          <a:prstGeom prst="rect">
            <a:avLst/>
          </a:prstGeom>
        </p:spPr>
      </p:pic>
      <p:pic>
        <p:nvPicPr>
          <p:cNvPr id="2052" name="Picture 4" descr="Thank you banner vector illustration , Print ready Thank you banner flat  style vector, Printable thank you entrance, decoration stock vector image  26382251 Vector Art at Vecteezy">
            <a:extLst>
              <a:ext uri="{FF2B5EF4-FFF2-40B4-BE49-F238E27FC236}">
                <a16:creationId xmlns:a16="http://schemas.microsoft.com/office/drawing/2014/main" id="{A1DE1ABE-1F74-4FBF-BDB0-691FE88533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111" y="2383934"/>
            <a:ext cx="6833778" cy="22461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D889128-0122-4865-9AB7-12C43335C44B}"/>
              </a:ext>
            </a:extLst>
          </p:cNvPr>
          <p:cNvPicPr>
            <a:picLocks noChangeAspect="1"/>
          </p:cNvPicPr>
          <p:nvPr/>
        </p:nvPicPr>
        <p:blipFill>
          <a:blip r:embed="rId6"/>
          <a:stretch>
            <a:fillRect/>
          </a:stretch>
        </p:blipFill>
        <p:spPr>
          <a:xfrm>
            <a:off x="7668433" y="165736"/>
            <a:ext cx="1360804" cy="1360804"/>
          </a:xfrm>
          <a:prstGeom prst="rect">
            <a:avLst/>
          </a:prstGeom>
        </p:spPr>
      </p:pic>
    </p:spTree>
    <p:extLst>
      <p:ext uri="{BB962C8B-B14F-4D97-AF65-F5344CB8AC3E}">
        <p14:creationId xmlns:p14="http://schemas.microsoft.com/office/powerpoint/2010/main" val="3536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1"/>
            <a:ext cx="8208912" cy="2016224"/>
          </a:xfrm>
        </p:spPr>
        <p:txBody>
          <a:bodyPr>
            <a:normAutofit fontScale="90000"/>
          </a:bodyPr>
          <a:lstStyle/>
          <a:p>
            <a:br>
              <a:rPr lang="en-GB" sz="5300" b="1" dirty="0">
                <a:solidFill>
                  <a:schemeClr val="accent5">
                    <a:lumMod val="75000"/>
                  </a:schemeClr>
                </a:solidFill>
                <a:latin typeface="Modern Love Caps" panose="04070805081001020A01" pitchFamily="82" charset="0"/>
                <a:cs typeface="Arial" panose="020B0604020202020204" pitchFamily="34" charset="0"/>
              </a:rPr>
            </a:br>
            <a:r>
              <a:rPr lang="en-GB" sz="3600" b="1" dirty="0">
                <a:solidFill>
                  <a:schemeClr val="accent5">
                    <a:lumMod val="75000"/>
                  </a:schemeClr>
                </a:solidFill>
                <a:latin typeface="+mn-lt"/>
                <a:cs typeface="Arial" panose="020B0604020202020204" pitchFamily="34" charset="0"/>
              </a:rPr>
              <a:t>MHST Introduction to The </a:t>
            </a:r>
            <a:r>
              <a:rPr lang="en-GB" sz="3600" b="1">
                <a:solidFill>
                  <a:schemeClr val="accent5">
                    <a:lumMod val="75000"/>
                  </a:schemeClr>
                </a:solidFill>
                <a:latin typeface="+mn-lt"/>
                <a:cs typeface="Arial" panose="020B0604020202020204" pitchFamily="34" charset="0"/>
              </a:rPr>
              <a:t>Grove </a:t>
            </a:r>
            <a:br>
              <a:rPr lang="en-GB" b="1" dirty="0">
                <a:solidFill>
                  <a:schemeClr val="tx2"/>
                </a:solidFill>
                <a:latin typeface="Arial" panose="020B0604020202020204" pitchFamily="34" charset="0"/>
                <a:cs typeface="Arial" panose="020B0604020202020204" pitchFamily="34" charset="0"/>
              </a:rPr>
            </a:br>
            <a:endParaRPr lang="en-GB" b="1"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880" y="5229200"/>
            <a:ext cx="9144000" cy="1296144"/>
          </a:xfrm>
          <a:solidFill>
            <a:schemeClr val="tx2"/>
          </a:solidFill>
          <a:ln>
            <a:solidFill>
              <a:schemeClr val="tx2"/>
            </a:solidFill>
          </a:ln>
        </p:spPr>
        <p:style>
          <a:lnRef idx="2">
            <a:schemeClr val="accent5"/>
          </a:lnRef>
          <a:fillRef idx="1">
            <a:schemeClr val="lt1"/>
          </a:fillRef>
          <a:effectRef idx="0">
            <a:schemeClr val="accent5"/>
          </a:effectRef>
          <a:fontRef idx="minor">
            <a:schemeClr val="dk1"/>
          </a:fontRef>
        </p:style>
        <p:txBody>
          <a:bodyPr/>
          <a:lstStyle/>
          <a:p>
            <a:r>
              <a:rPr lang="en-GB" dirty="0">
                <a:solidFill>
                  <a:schemeClr val="bg1"/>
                </a:solidFill>
                <a:latin typeface="Arial" panose="020B0604020202020204" pitchFamily="34" charset="0"/>
                <a:cs typeface="Arial" panose="020B0604020202020204" pitchFamily="34" charset="0"/>
              </a:rPr>
              <a:t>Who are we?</a:t>
            </a:r>
          </a:p>
        </p:txBody>
      </p:sp>
      <p:pic>
        <p:nvPicPr>
          <p:cNvPr id="7" name="Picture 6">
            <a:extLst>
              <a:ext uri="{FF2B5EF4-FFF2-40B4-BE49-F238E27FC236}">
                <a16:creationId xmlns:a16="http://schemas.microsoft.com/office/drawing/2014/main" id="{3106FA32-935D-49EC-ACAF-7BE9B8D56D82}"/>
              </a:ext>
            </a:extLst>
          </p:cNvPr>
          <p:cNvPicPr>
            <a:picLocks noChangeAspect="1"/>
          </p:cNvPicPr>
          <p:nvPr/>
        </p:nvPicPr>
        <p:blipFill>
          <a:blip r:embed="rId3"/>
          <a:stretch>
            <a:fillRect/>
          </a:stretch>
        </p:blipFill>
        <p:spPr>
          <a:xfrm>
            <a:off x="7948215" y="0"/>
            <a:ext cx="1058416" cy="1058416"/>
          </a:xfrm>
          <a:prstGeom prst="rect">
            <a:avLst/>
          </a:prstGeom>
        </p:spPr>
      </p:pic>
      <p:pic>
        <p:nvPicPr>
          <p:cNvPr id="1028" name="Picture 4" descr="https://lh5.googleusercontent.com/4_9gN4_EqHiImBdPiUmFvmbB0q5tBNE2CcNzTbhUUvBl3Hy2tMHwwtQbriIOcRvbrU80VEEE6norJr3MJd-X6o3YE1gG2dT1wAHGefVO-6I8QCj4yNZ8wDCyq3eB3mrMMyz7BkAx7HQ">
            <a:extLst>
              <a:ext uri="{FF2B5EF4-FFF2-40B4-BE49-F238E27FC236}">
                <a16:creationId xmlns:a16="http://schemas.microsoft.com/office/drawing/2014/main" id="{18B9A9B1-D1C4-4CF2-A512-84065DB11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577" y="3518915"/>
            <a:ext cx="4407086" cy="1566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BD0B32-A4FC-4B7B-B02D-AEB6FCF731E4}"/>
              </a:ext>
            </a:extLst>
          </p:cNvPr>
          <p:cNvPicPr>
            <a:picLocks noChangeAspect="1"/>
          </p:cNvPicPr>
          <p:nvPr/>
        </p:nvPicPr>
        <p:blipFill>
          <a:blip r:embed="rId5"/>
          <a:stretch>
            <a:fillRect/>
          </a:stretch>
        </p:blipFill>
        <p:spPr>
          <a:xfrm>
            <a:off x="3092663" y="332656"/>
            <a:ext cx="2958674" cy="2234311"/>
          </a:xfrm>
          <a:prstGeom prst="rect">
            <a:avLst/>
          </a:prstGeom>
        </p:spPr>
      </p:pic>
    </p:spTree>
    <p:extLst>
      <p:ext uri="{BB962C8B-B14F-4D97-AF65-F5344CB8AC3E}">
        <p14:creationId xmlns:p14="http://schemas.microsoft.com/office/powerpoint/2010/main" val="361197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457199" y="274638"/>
            <a:ext cx="8302200" cy="1143000"/>
          </a:xfrm>
          <a:prstGeom prst="rect">
            <a:avLst/>
          </a:prstGeom>
          <a:solidFill>
            <a:schemeClr val="accent5"/>
          </a:solidFill>
          <a:ln>
            <a:solidFill>
              <a:schemeClr val="bg1"/>
            </a:solidFill>
          </a:ln>
        </p:spPr>
        <p:txBody>
          <a:bodyPr spcFirstLastPara="1" wrap="square" lIns="91425" tIns="45700" rIns="91425" bIns="45700" anchor="ctr" anchorCtr="0">
            <a:normAutofit/>
          </a:bodyPr>
          <a:lstStyle/>
          <a:p>
            <a:pPr marL="0" lvl="0" indent="0" algn="l" rtl="0">
              <a:spcBef>
                <a:spcPts val="0"/>
              </a:spcBef>
              <a:spcAft>
                <a:spcPts val="0"/>
              </a:spcAft>
              <a:buNone/>
            </a:pPr>
            <a:r>
              <a:rPr lang="en-GB" dirty="0">
                <a:solidFill>
                  <a:schemeClr val="bg1"/>
                </a:solidFill>
                <a:latin typeface="Calibri" panose="020F0502020204030204" pitchFamily="34" charset="0"/>
                <a:ea typeface="Oswald Medium"/>
                <a:cs typeface="Calibri" panose="020F0502020204030204" pitchFamily="34" charset="0"/>
                <a:sym typeface="Oswald Medium"/>
              </a:rPr>
              <a:t>Who the MHST are</a:t>
            </a:r>
            <a:endParaRPr dirty="0">
              <a:solidFill>
                <a:schemeClr val="bg1"/>
              </a:solidFill>
              <a:latin typeface="Calibri" panose="020F0502020204030204" pitchFamily="34" charset="0"/>
              <a:ea typeface="Oswald Medium"/>
              <a:cs typeface="Calibri" panose="020F0502020204030204" pitchFamily="34" charset="0"/>
              <a:sym typeface="Oswald Medium"/>
            </a:endParaRPr>
          </a:p>
        </p:txBody>
      </p:sp>
      <p:pic>
        <p:nvPicPr>
          <p:cNvPr id="131" name="Google Shape;131;p17"/>
          <p:cNvPicPr preferRelativeResize="0"/>
          <p:nvPr/>
        </p:nvPicPr>
        <p:blipFill rotWithShape="1">
          <a:blip r:embed="rId3">
            <a:alphaModFix/>
          </a:blip>
          <a:srcRect/>
          <a:stretch/>
        </p:blipFill>
        <p:spPr>
          <a:xfrm>
            <a:off x="6535711" y="4532017"/>
            <a:ext cx="2223599" cy="2325983"/>
          </a:xfrm>
          <a:prstGeom prst="rect">
            <a:avLst/>
          </a:prstGeom>
          <a:noFill/>
          <a:ln>
            <a:noFill/>
          </a:ln>
        </p:spPr>
      </p:pic>
      <p:pic>
        <p:nvPicPr>
          <p:cNvPr id="6" name="Google Shape;139;p18" descr="https://lh3.googleusercontent.com/cj82OGOCfk7kGYSxj20hNKTJ07vJaTW4zraUeb5xjEOoecX194PNFa4miAFP5C6J2YyIW0oyQsm3zro8pJHAyaiU--CiRqtlSdazMvbix5kyCt096vMFjteG4b9qSiuAaWREl-rnKHZl">
            <a:extLst>
              <a:ext uri="{FF2B5EF4-FFF2-40B4-BE49-F238E27FC236}">
                <a16:creationId xmlns:a16="http://schemas.microsoft.com/office/drawing/2014/main" id="{15E30D40-C0FE-44BF-99AD-D388EE1DFE51}"/>
              </a:ext>
            </a:extLst>
          </p:cNvPr>
          <p:cNvPicPr preferRelativeResize="0"/>
          <p:nvPr/>
        </p:nvPicPr>
        <p:blipFill rotWithShape="1">
          <a:blip r:embed="rId4">
            <a:alphaModFix/>
          </a:blip>
          <a:srcRect t="4747" r="15438"/>
          <a:stretch/>
        </p:blipFill>
        <p:spPr>
          <a:xfrm>
            <a:off x="149902" y="4362137"/>
            <a:ext cx="6041035" cy="1963711"/>
          </a:xfrm>
          <a:prstGeom prst="rect">
            <a:avLst/>
          </a:prstGeom>
          <a:noFill/>
          <a:ln>
            <a:noFill/>
          </a:ln>
        </p:spPr>
      </p:pic>
      <p:pic>
        <p:nvPicPr>
          <p:cNvPr id="7" name="Picture 6">
            <a:extLst>
              <a:ext uri="{FF2B5EF4-FFF2-40B4-BE49-F238E27FC236}">
                <a16:creationId xmlns:a16="http://schemas.microsoft.com/office/drawing/2014/main" id="{878FF026-BEE8-4805-8A3F-D09A968EE834}"/>
              </a:ext>
            </a:extLst>
          </p:cNvPr>
          <p:cNvPicPr>
            <a:picLocks noChangeAspect="1"/>
          </p:cNvPicPr>
          <p:nvPr/>
        </p:nvPicPr>
        <p:blipFill>
          <a:blip r:embed="rId5"/>
          <a:stretch>
            <a:fillRect/>
          </a:stretch>
        </p:blipFill>
        <p:spPr>
          <a:xfrm>
            <a:off x="1491085" y="1628330"/>
            <a:ext cx="2271446" cy="2271446"/>
          </a:xfrm>
          <a:prstGeom prst="rect">
            <a:avLst/>
          </a:prstGeom>
        </p:spPr>
      </p:pic>
      <p:pic>
        <p:nvPicPr>
          <p:cNvPr id="8" name="Picture 7">
            <a:extLst>
              <a:ext uri="{FF2B5EF4-FFF2-40B4-BE49-F238E27FC236}">
                <a16:creationId xmlns:a16="http://schemas.microsoft.com/office/drawing/2014/main" id="{B343A977-2A5B-4093-AF36-7C37574D3A16}"/>
              </a:ext>
            </a:extLst>
          </p:cNvPr>
          <p:cNvPicPr>
            <a:picLocks noChangeAspect="1"/>
          </p:cNvPicPr>
          <p:nvPr/>
        </p:nvPicPr>
        <p:blipFill>
          <a:blip r:embed="rId6"/>
          <a:stretch>
            <a:fillRect/>
          </a:stretch>
        </p:blipFill>
        <p:spPr>
          <a:xfrm>
            <a:off x="4292833" y="2121000"/>
            <a:ext cx="4466478" cy="19637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ren's Mental Health is Equally as Important as Teen's Mental Health -  Herren Project">
            <a:extLst>
              <a:ext uri="{FF2B5EF4-FFF2-40B4-BE49-F238E27FC236}">
                <a16:creationId xmlns:a16="http://schemas.microsoft.com/office/drawing/2014/main" id="{70EF5F7E-2653-4DED-97A2-FD46897DD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01" y="1572675"/>
            <a:ext cx="3168596" cy="437187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29;p17">
            <a:extLst>
              <a:ext uri="{FF2B5EF4-FFF2-40B4-BE49-F238E27FC236}">
                <a16:creationId xmlns:a16="http://schemas.microsoft.com/office/drawing/2014/main" id="{BAB9CCD4-798B-4A69-A3A5-F010E293DA74}"/>
              </a:ext>
            </a:extLst>
          </p:cNvPr>
          <p:cNvSpPr txBox="1">
            <a:spLocks noGrp="1"/>
          </p:cNvSpPr>
          <p:nvPr>
            <p:ph type="title"/>
          </p:nvPr>
        </p:nvSpPr>
        <p:spPr>
          <a:xfrm>
            <a:off x="457199" y="274638"/>
            <a:ext cx="8302200" cy="1143000"/>
          </a:xfrm>
          <a:prstGeom prst="rect">
            <a:avLst/>
          </a:prstGeom>
          <a:solidFill>
            <a:schemeClr val="accent5"/>
          </a:solidFill>
          <a:ln>
            <a:solidFill>
              <a:schemeClr val="bg1"/>
            </a:solidFill>
          </a:ln>
        </p:spPr>
        <p:txBody>
          <a:bodyPr spcFirstLastPara="1" wrap="square" lIns="91425" tIns="45700" rIns="91425" bIns="45700" anchor="ctr" anchorCtr="0">
            <a:normAutofit/>
          </a:bodyPr>
          <a:lstStyle/>
          <a:p>
            <a:pPr marL="0" lvl="0" indent="0" algn="l" rtl="0">
              <a:spcBef>
                <a:spcPts val="0"/>
              </a:spcBef>
              <a:spcAft>
                <a:spcPts val="0"/>
              </a:spcAft>
              <a:buNone/>
            </a:pPr>
            <a:r>
              <a:rPr lang="en-GB" dirty="0">
                <a:solidFill>
                  <a:schemeClr val="bg1"/>
                </a:solidFill>
                <a:latin typeface="Calibri" panose="020F0502020204030204" pitchFamily="34" charset="0"/>
                <a:ea typeface="Oswald Medium"/>
                <a:cs typeface="Calibri" panose="020F0502020204030204" pitchFamily="34" charset="0"/>
                <a:sym typeface="Oswald Medium"/>
              </a:rPr>
              <a:t>What is mental health? </a:t>
            </a:r>
            <a:endParaRPr dirty="0">
              <a:solidFill>
                <a:schemeClr val="bg1"/>
              </a:solidFill>
              <a:latin typeface="Calibri" panose="020F0502020204030204" pitchFamily="34" charset="0"/>
              <a:ea typeface="Oswald Medium"/>
              <a:cs typeface="Calibri" panose="020F0502020204030204" pitchFamily="34" charset="0"/>
              <a:sym typeface="Oswald Medium"/>
            </a:endParaRPr>
          </a:p>
        </p:txBody>
      </p:sp>
      <p:pic>
        <p:nvPicPr>
          <p:cNvPr id="8" name="Google Shape;160;p20">
            <a:extLst>
              <a:ext uri="{FF2B5EF4-FFF2-40B4-BE49-F238E27FC236}">
                <a16:creationId xmlns:a16="http://schemas.microsoft.com/office/drawing/2014/main" id="{7A683426-BF94-4891-B3C8-AA061B463C72}"/>
              </a:ext>
            </a:extLst>
          </p:cNvPr>
          <p:cNvPicPr preferRelativeResize="0"/>
          <p:nvPr/>
        </p:nvPicPr>
        <p:blipFill rotWithShape="1">
          <a:blip r:embed="rId4">
            <a:alphaModFix/>
          </a:blip>
          <a:srcRect/>
          <a:stretch/>
        </p:blipFill>
        <p:spPr>
          <a:xfrm>
            <a:off x="7668433" y="5948591"/>
            <a:ext cx="1090966" cy="1090966"/>
          </a:xfrm>
          <a:prstGeom prst="rect">
            <a:avLst/>
          </a:prstGeom>
          <a:noFill/>
          <a:ln>
            <a:noFill/>
          </a:ln>
        </p:spPr>
      </p:pic>
      <p:pic>
        <p:nvPicPr>
          <p:cNvPr id="9" name="Picture 8">
            <a:extLst>
              <a:ext uri="{FF2B5EF4-FFF2-40B4-BE49-F238E27FC236}">
                <a16:creationId xmlns:a16="http://schemas.microsoft.com/office/drawing/2014/main" id="{D5FD5750-E9CE-4407-94A0-87B51FFF984D}"/>
              </a:ext>
            </a:extLst>
          </p:cNvPr>
          <p:cNvPicPr>
            <a:picLocks noChangeAspect="1"/>
          </p:cNvPicPr>
          <p:nvPr/>
        </p:nvPicPr>
        <p:blipFill>
          <a:blip r:embed="rId5"/>
          <a:stretch>
            <a:fillRect/>
          </a:stretch>
        </p:blipFill>
        <p:spPr>
          <a:xfrm>
            <a:off x="-22627" y="6099585"/>
            <a:ext cx="1840203" cy="809055"/>
          </a:xfrm>
          <a:prstGeom prst="rect">
            <a:avLst/>
          </a:prstGeom>
        </p:spPr>
      </p:pic>
      <p:pic>
        <p:nvPicPr>
          <p:cNvPr id="7170" name="Picture 2" descr="Mental health rehab with inpatient treatment and support - Priory">
            <a:extLst>
              <a:ext uri="{FF2B5EF4-FFF2-40B4-BE49-F238E27FC236}">
                <a16:creationId xmlns:a16="http://schemas.microsoft.com/office/drawing/2014/main" id="{E7234C6E-379C-431A-AF19-17ADC46AF4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2168" y="1576719"/>
            <a:ext cx="451723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derstanding Mental Health - YouthNet RéseauAdo">
            <a:extLst>
              <a:ext uri="{FF2B5EF4-FFF2-40B4-BE49-F238E27FC236}">
                <a16:creationId xmlns:a16="http://schemas.microsoft.com/office/drawing/2014/main" id="{897F9B71-4350-4D75-BB9D-30ECCBC2A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1203" y="5274382"/>
            <a:ext cx="4517230" cy="149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MHST – What we do</a:t>
            </a:r>
          </a:p>
        </p:txBody>
      </p:sp>
      <p:sp>
        <p:nvSpPr>
          <p:cNvPr id="3" name="Content Placeholder 2"/>
          <p:cNvSpPr>
            <a:spLocks noGrp="1"/>
          </p:cNvSpPr>
          <p:nvPr>
            <p:ph idx="1"/>
          </p:nvPr>
        </p:nvSpPr>
        <p:spPr>
          <a:xfrm>
            <a:off x="457200" y="1700808"/>
            <a:ext cx="8229600" cy="4248471"/>
          </a:xfrm>
        </p:spPr>
        <p:txBody>
          <a:bodyPr>
            <a:normAutofit fontScale="92500" lnSpcReduction="20000"/>
          </a:bodyPr>
          <a:lstStyle/>
          <a:p>
            <a:r>
              <a:rPr lang="en-GB" dirty="0"/>
              <a:t>We support schools to develop their Whole School Approach to their Mental Health Provision through:</a:t>
            </a:r>
          </a:p>
          <a:p>
            <a:pPr marL="0" indent="0">
              <a:buNone/>
            </a:pPr>
            <a:r>
              <a:rPr lang="en-GB" dirty="0">
                <a:solidFill>
                  <a:srgbClr val="FF0000"/>
                </a:solidFill>
              </a:rPr>
              <a:t>   - Student workshops &amp; Participation events</a:t>
            </a:r>
          </a:p>
          <a:p>
            <a:pPr marL="0" indent="0">
              <a:buNone/>
            </a:pPr>
            <a:r>
              <a:rPr lang="en-GB" dirty="0">
                <a:solidFill>
                  <a:schemeClr val="accent6"/>
                </a:solidFill>
              </a:rPr>
              <a:t>   - School Staff Workshops </a:t>
            </a:r>
          </a:p>
          <a:p>
            <a:pPr marL="0" indent="0" fontAlgn="base">
              <a:buNone/>
            </a:pPr>
            <a:r>
              <a:rPr lang="en-GB" dirty="0">
                <a:solidFill>
                  <a:srgbClr val="00B050"/>
                </a:solidFill>
              </a:rPr>
              <a:t>   - Mental Health Ambassadors + Training</a:t>
            </a:r>
          </a:p>
          <a:p>
            <a:pPr marL="0" indent="0" fontAlgn="base">
              <a:buNone/>
            </a:pPr>
            <a:r>
              <a:rPr lang="en-GB" dirty="0">
                <a:solidFill>
                  <a:schemeClr val="accent5"/>
                </a:solidFill>
              </a:rPr>
              <a:t>   - Mental Health Strategy</a:t>
            </a:r>
          </a:p>
          <a:p>
            <a:pPr marL="0" indent="0" fontAlgn="base">
              <a:buNone/>
            </a:pPr>
            <a:r>
              <a:rPr lang="en-GB" dirty="0">
                <a:solidFill>
                  <a:srgbClr val="7030A0"/>
                </a:solidFill>
              </a:rPr>
              <a:t>   - Staff Support: Consultation and Time to Reflect</a:t>
            </a:r>
          </a:p>
          <a:p>
            <a:pPr marL="0" indent="0" fontAlgn="base">
              <a:buNone/>
            </a:pPr>
            <a:r>
              <a:rPr lang="en-GB" dirty="0">
                <a:solidFill>
                  <a:srgbClr val="FF33CC"/>
                </a:solidFill>
              </a:rPr>
              <a:t>   - Parent Workshops</a:t>
            </a:r>
          </a:p>
          <a:p>
            <a:pPr marL="0" indent="0">
              <a:buNone/>
            </a:pPr>
            <a:endParaRPr lang="en-GB" dirty="0"/>
          </a:p>
        </p:txBody>
      </p:sp>
      <p:pic>
        <p:nvPicPr>
          <p:cNvPr id="6" name="Picture 5">
            <a:extLst>
              <a:ext uri="{FF2B5EF4-FFF2-40B4-BE49-F238E27FC236}">
                <a16:creationId xmlns:a16="http://schemas.microsoft.com/office/drawing/2014/main" id="{3A6B1383-511C-4B61-B4C5-F07F6D72DEB3}"/>
              </a:ext>
            </a:extLst>
          </p:cNvPr>
          <p:cNvPicPr>
            <a:picLocks noChangeAspect="1"/>
          </p:cNvPicPr>
          <p:nvPr/>
        </p:nvPicPr>
        <p:blipFill>
          <a:blip r:embed="rId3"/>
          <a:stretch>
            <a:fillRect/>
          </a:stretch>
        </p:blipFill>
        <p:spPr>
          <a:xfrm>
            <a:off x="7668344" y="5767034"/>
            <a:ext cx="1090966" cy="1090966"/>
          </a:xfrm>
          <a:prstGeom prst="rect">
            <a:avLst/>
          </a:prstGeom>
        </p:spPr>
      </p:pic>
      <p:pic>
        <p:nvPicPr>
          <p:cNvPr id="5" name="Picture 4">
            <a:extLst>
              <a:ext uri="{FF2B5EF4-FFF2-40B4-BE49-F238E27FC236}">
                <a16:creationId xmlns:a16="http://schemas.microsoft.com/office/drawing/2014/main" id="{622B92E1-39E5-449A-89FE-D50C36A85278}"/>
              </a:ext>
            </a:extLst>
          </p:cNvPr>
          <p:cNvPicPr>
            <a:picLocks noChangeAspect="1"/>
          </p:cNvPicPr>
          <p:nvPr/>
        </p:nvPicPr>
        <p:blipFill>
          <a:blip r:embed="rId4"/>
          <a:stretch>
            <a:fillRect/>
          </a:stretch>
        </p:blipFill>
        <p:spPr>
          <a:xfrm>
            <a:off x="107504" y="5949280"/>
            <a:ext cx="875345" cy="875345"/>
          </a:xfrm>
          <a:prstGeom prst="rect">
            <a:avLst/>
          </a:prstGeom>
        </p:spPr>
      </p:pic>
    </p:spTree>
    <p:extLst>
      <p:ext uri="{BB962C8B-B14F-4D97-AF65-F5344CB8AC3E}">
        <p14:creationId xmlns:p14="http://schemas.microsoft.com/office/powerpoint/2010/main" val="410382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3"/>
          <p:cNvSpPr txBox="1">
            <a:spLocks noGrp="1"/>
          </p:cNvSpPr>
          <p:nvPr>
            <p:ph type="title"/>
          </p:nvPr>
        </p:nvSpPr>
        <p:spPr>
          <a:xfrm>
            <a:off x="457199" y="274638"/>
            <a:ext cx="8302111" cy="1143000"/>
          </a:xfrm>
          <a:prstGeom prst="rect">
            <a:avLst/>
          </a:prstGeom>
          <a:solidFill>
            <a:schemeClr val="accent5"/>
          </a:solidFill>
          <a:ln>
            <a:solidFill>
              <a:schemeClr val="bg1"/>
            </a:solid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GB" dirty="0">
                <a:solidFill>
                  <a:schemeClr val="bg1"/>
                </a:solidFill>
                <a:latin typeface="Calibri" panose="020F0502020204030204" pitchFamily="34" charset="0"/>
                <a:ea typeface="Oswald Medium"/>
                <a:cs typeface="Calibri" panose="020F0502020204030204" pitchFamily="34" charset="0"/>
                <a:sym typeface="Oswald Medium"/>
              </a:rPr>
              <a:t>What we do </a:t>
            </a:r>
            <a:endParaRPr dirty="0">
              <a:solidFill>
                <a:schemeClr val="bg1"/>
              </a:solidFill>
              <a:latin typeface="Calibri" panose="020F0502020204030204" pitchFamily="34" charset="0"/>
              <a:ea typeface="Oswald Medium"/>
              <a:cs typeface="Calibri" panose="020F0502020204030204" pitchFamily="34" charset="0"/>
              <a:sym typeface="Oswald Medium"/>
            </a:endParaRPr>
          </a:p>
        </p:txBody>
      </p:sp>
      <p:sp>
        <p:nvSpPr>
          <p:cNvPr id="188" name="Google Shape;188;p23"/>
          <p:cNvSpPr txBox="1">
            <a:spLocks noGrp="1"/>
          </p:cNvSpPr>
          <p:nvPr>
            <p:ph type="body" idx="1"/>
          </p:nvPr>
        </p:nvSpPr>
        <p:spPr>
          <a:xfrm>
            <a:off x="457199" y="1510975"/>
            <a:ext cx="3912431" cy="4742700"/>
          </a:xfrm>
          <a:prstGeom prst="rect">
            <a:avLst/>
          </a:prstGeom>
          <a:noFill/>
          <a:ln>
            <a:noFill/>
          </a:ln>
        </p:spPr>
        <p:txBody>
          <a:bodyPr spcFirstLastPara="1" wrap="square" lIns="91425" tIns="45700" rIns="91425" bIns="45700" anchor="t" anchorCtr="0">
            <a:normAutofit fontScale="92500" lnSpcReduction="10000"/>
          </a:bodyPr>
          <a:lstStyle/>
          <a:p>
            <a:pPr marL="0" lvl="0" indent="0" rtl="0">
              <a:spcBef>
                <a:spcPts val="0"/>
              </a:spcBef>
              <a:spcAft>
                <a:spcPts val="0"/>
              </a:spcAft>
              <a:buClr>
                <a:schemeClr val="dk1"/>
              </a:buClr>
              <a:buSzPts val="3200"/>
              <a:buNone/>
            </a:pPr>
            <a:r>
              <a:rPr lang="en-GB" sz="2800" b="1" dirty="0"/>
              <a:t>Low Intensity</a:t>
            </a:r>
          </a:p>
          <a:p>
            <a:pPr marL="0" lvl="0" indent="0" rtl="0">
              <a:spcBef>
                <a:spcPts val="0"/>
              </a:spcBef>
              <a:spcAft>
                <a:spcPts val="0"/>
              </a:spcAft>
              <a:buClr>
                <a:schemeClr val="dk1"/>
              </a:buClr>
              <a:buSzPts val="3200"/>
              <a:buNone/>
            </a:pPr>
            <a:r>
              <a:rPr lang="en-GB" sz="2800" b="1" dirty="0"/>
              <a:t>Cognitive Behavioural Therapy (LI-CBT) for:</a:t>
            </a:r>
          </a:p>
          <a:p>
            <a:pPr marL="0" indent="0" algn="ctr">
              <a:spcBef>
                <a:spcPts val="0"/>
              </a:spcBef>
              <a:buSzPts val="3200"/>
              <a:buNone/>
            </a:pPr>
            <a:endParaRPr lang="en-GB" sz="1600" b="1" dirty="0"/>
          </a:p>
          <a:p>
            <a:pPr indent="-457200">
              <a:spcBef>
                <a:spcPts val="0"/>
              </a:spcBef>
              <a:buSzPts val="3200"/>
              <a:buFont typeface="Arial" panose="020B0604020202020204" pitchFamily="34" charset="0"/>
              <a:buChar char="•"/>
            </a:pPr>
            <a:r>
              <a:rPr lang="en-GB" sz="2800" b="1" dirty="0">
                <a:solidFill>
                  <a:srgbClr val="FF0000"/>
                </a:solidFill>
              </a:rPr>
              <a:t>Worries</a:t>
            </a:r>
          </a:p>
          <a:p>
            <a:pPr indent="-457200">
              <a:spcBef>
                <a:spcPts val="0"/>
              </a:spcBef>
              <a:buSzPts val="3200"/>
              <a:buFont typeface="Arial" panose="020B0604020202020204" pitchFamily="34" charset="0"/>
              <a:buChar char="•"/>
            </a:pPr>
            <a:r>
              <a:rPr lang="en-GB" sz="2800" b="1" dirty="0">
                <a:solidFill>
                  <a:schemeClr val="accent6"/>
                </a:solidFill>
              </a:rPr>
              <a:t>Fears and phobias</a:t>
            </a:r>
          </a:p>
          <a:p>
            <a:pPr indent="-457200">
              <a:spcBef>
                <a:spcPts val="0"/>
              </a:spcBef>
              <a:buSzPts val="3200"/>
              <a:buFont typeface="Arial" panose="020B0604020202020204" pitchFamily="34" charset="0"/>
              <a:buChar char="•"/>
            </a:pPr>
            <a:r>
              <a:rPr lang="en-GB" sz="2800" b="1" dirty="0">
                <a:solidFill>
                  <a:srgbClr val="00B050"/>
                </a:solidFill>
              </a:rPr>
              <a:t>OCD</a:t>
            </a:r>
          </a:p>
          <a:p>
            <a:pPr indent="-457200">
              <a:spcBef>
                <a:spcPts val="0"/>
              </a:spcBef>
              <a:buSzPts val="3200"/>
              <a:buFont typeface="Arial" panose="020B0604020202020204" pitchFamily="34" charset="0"/>
              <a:buChar char="•"/>
            </a:pPr>
            <a:r>
              <a:rPr lang="en-GB" sz="2800" b="1" dirty="0">
                <a:solidFill>
                  <a:schemeClr val="accent5"/>
                </a:solidFill>
              </a:rPr>
              <a:t>Panic</a:t>
            </a:r>
          </a:p>
          <a:p>
            <a:pPr indent="-457200">
              <a:spcBef>
                <a:spcPts val="0"/>
              </a:spcBef>
              <a:buSzPts val="3200"/>
              <a:buFont typeface="Arial" panose="020B0604020202020204" pitchFamily="34" charset="0"/>
              <a:buChar char="•"/>
            </a:pPr>
            <a:r>
              <a:rPr lang="en-GB" sz="2800" b="1" dirty="0">
                <a:solidFill>
                  <a:srgbClr val="7030A0"/>
                </a:solidFill>
              </a:rPr>
              <a:t>Managing emotions</a:t>
            </a:r>
          </a:p>
          <a:p>
            <a:pPr marL="0" indent="0" algn="ctr">
              <a:spcBef>
                <a:spcPts val="0"/>
              </a:spcBef>
              <a:buSzPts val="3200"/>
              <a:buNone/>
            </a:pPr>
            <a:endParaRPr lang="en-GB" sz="2800" b="1" dirty="0">
              <a:solidFill>
                <a:schemeClr val="accent1">
                  <a:lumMod val="75000"/>
                </a:schemeClr>
              </a:solidFill>
            </a:endParaRPr>
          </a:p>
          <a:p>
            <a:pPr marL="0" indent="0">
              <a:spcBef>
                <a:spcPts val="0"/>
              </a:spcBef>
              <a:buSzPts val="3200"/>
              <a:buNone/>
            </a:pPr>
            <a:r>
              <a:rPr lang="en-GB" sz="2800" b="1" dirty="0"/>
              <a:t>Might be with you, with parents/carers, or with both!</a:t>
            </a:r>
          </a:p>
          <a:p>
            <a:pPr indent="-457200">
              <a:spcBef>
                <a:spcPts val="0"/>
              </a:spcBef>
              <a:buSzPts val="3200"/>
              <a:buFont typeface="Arial" panose="020B0604020202020204" pitchFamily="34" charset="0"/>
              <a:buChar char="•"/>
            </a:pPr>
            <a:endParaRPr sz="2800" b="1" dirty="0"/>
          </a:p>
        </p:txBody>
      </p:sp>
      <p:pic>
        <p:nvPicPr>
          <p:cNvPr id="190" name="Google Shape;190;p23"/>
          <p:cNvPicPr preferRelativeResize="0"/>
          <p:nvPr/>
        </p:nvPicPr>
        <p:blipFill rotWithShape="1">
          <a:blip r:embed="rId3">
            <a:alphaModFix/>
          </a:blip>
          <a:srcRect/>
          <a:stretch/>
        </p:blipFill>
        <p:spPr>
          <a:xfrm>
            <a:off x="7668344" y="5767034"/>
            <a:ext cx="1090966" cy="1090966"/>
          </a:xfrm>
          <a:prstGeom prst="rect">
            <a:avLst/>
          </a:prstGeom>
          <a:noFill/>
          <a:ln>
            <a:noFill/>
          </a:ln>
        </p:spPr>
      </p:pic>
      <p:pic>
        <p:nvPicPr>
          <p:cNvPr id="1028" name="Picture 4" descr="Jane Langley (@smiles9372) / X">
            <a:extLst>
              <a:ext uri="{FF2B5EF4-FFF2-40B4-BE49-F238E27FC236}">
                <a16:creationId xmlns:a16="http://schemas.microsoft.com/office/drawing/2014/main" id="{6DCFEB5E-114C-4F06-90A2-6AAF200F71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566"/>
          <a:stretch/>
        </p:blipFill>
        <p:spPr bwMode="auto">
          <a:xfrm>
            <a:off x="4550749" y="1510975"/>
            <a:ext cx="4378098" cy="4818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7BC87D-4868-4690-BF53-60C8957A3D2F}"/>
              </a:ext>
            </a:extLst>
          </p:cNvPr>
          <p:cNvPicPr>
            <a:picLocks noChangeAspect="1"/>
          </p:cNvPicPr>
          <p:nvPr/>
        </p:nvPicPr>
        <p:blipFill>
          <a:blip r:embed="rId5"/>
          <a:stretch>
            <a:fillRect/>
          </a:stretch>
        </p:blipFill>
        <p:spPr>
          <a:xfrm>
            <a:off x="-22627" y="6099585"/>
            <a:ext cx="1840203" cy="809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FD72-E46D-4A21-8EA7-17853D7B71E9}"/>
              </a:ext>
            </a:extLst>
          </p:cNvPr>
          <p:cNvSpPr>
            <a:spLocks noGrp="1"/>
          </p:cNvSpPr>
          <p:nvPr>
            <p:ph type="title"/>
          </p:nvPr>
        </p:nvSpPr>
        <p:spPr/>
        <p:txBody>
          <a:bodyPr/>
          <a:lstStyle/>
          <a:p>
            <a:r>
              <a:rPr lang="en-GB" dirty="0"/>
              <a:t>Children’s Experience of MHST</a:t>
            </a:r>
          </a:p>
        </p:txBody>
      </p:sp>
      <p:pic>
        <p:nvPicPr>
          <p:cNvPr id="4" name="Online Media 3" title="Mental Health Support Team (MHST) - short version">
            <a:hlinkClick r:id="" action="ppaction://media"/>
            <a:extLst>
              <a:ext uri="{FF2B5EF4-FFF2-40B4-BE49-F238E27FC236}">
                <a16:creationId xmlns:a16="http://schemas.microsoft.com/office/drawing/2014/main" id="{9029DE49-31F4-42B7-B96F-E3FC3A11E810}"/>
              </a:ext>
            </a:extLst>
          </p:cNvPr>
          <p:cNvPicPr>
            <a:picLocks noGrp="1" noRot="1" noChangeAspect="1"/>
          </p:cNvPicPr>
          <p:nvPr>
            <p:ph idx="1"/>
            <a:videoFile r:link="rId1"/>
          </p:nvPr>
        </p:nvPicPr>
        <p:blipFill>
          <a:blip r:embed="rId4"/>
          <a:stretch>
            <a:fillRect/>
          </a:stretch>
        </p:blipFill>
        <p:spPr>
          <a:xfrm>
            <a:off x="755576" y="1556792"/>
            <a:ext cx="7632848" cy="4293477"/>
          </a:xfrm>
          <a:prstGeom prst="rect">
            <a:avLst/>
          </a:prstGeom>
        </p:spPr>
      </p:pic>
      <p:sp>
        <p:nvSpPr>
          <p:cNvPr id="5" name="Rectangle 4">
            <a:extLst>
              <a:ext uri="{FF2B5EF4-FFF2-40B4-BE49-F238E27FC236}">
                <a16:creationId xmlns:a16="http://schemas.microsoft.com/office/drawing/2014/main" id="{A07ED111-5EC9-4D3D-8F1E-826C1F26B206}"/>
              </a:ext>
            </a:extLst>
          </p:cNvPr>
          <p:cNvSpPr/>
          <p:nvPr/>
        </p:nvSpPr>
        <p:spPr>
          <a:xfrm>
            <a:off x="773872" y="5989423"/>
            <a:ext cx="4572000" cy="646331"/>
          </a:xfrm>
          <a:prstGeom prst="rect">
            <a:avLst/>
          </a:prstGeom>
        </p:spPr>
        <p:txBody>
          <a:bodyPr>
            <a:spAutoFit/>
          </a:bodyPr>
          <a:lstStyle/>
          <a:p>
            <a:r>
              <a:rPr lang="en-GB" dirty="0">
                <a:hlinkClick r:id="rId5"/>
              </a:rPr>
              <a:t>Mental Health Support Team (MHST) - short version - YouTube</a:t>
            </a:r>
            <a:endParaRPr lang="en-GB" b="1" i="0" dirty="0">
              <a:solidFill>
                <a:srgbClr val="0F0F0F"/>
              </a:solidFill>
              <a:effectLst/>
              <a:latin typeface="Roboto"/>
            </a:endParaRPr>
          </a:p>
        </p:txBody>
      </p:sp>
    </p:spTree>
    <p:extLst>
      <p:ext uri="{BB962C8B-B14F-4D97-AF65-F5344CB8AC3E}">
        <p14:creationId xmlns:p14="http://schemas.microsoft.com/office/powerpoint/2010/main" val="270664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3863-38FE-4E7F-AF0F-9EDF68E8E113}"/>
              </a:ext>
            </a:extLst>
          </p:cNvPr>
          <p:cNvSpPr>
            <a:spLocks noGrp="1"/>
          </p:cNvSpPr>
          <p:nvPr>
            <p:ph type="title"/>
          </p:nvPr>
        </p:nvSpPr>
        <p:spPr/>
        <p:txBody>
          <a:bodyPr/>
          <a:lstStyle/>
          <a:p>
            <a:r>
              <a:rPr lang="en-GB" dirty="0"/>
              <a:t>How do you access MHST?</a:t>
            </a:r>
          </a:p>
        </p:txBody>
      </p:sp>
      <p:sp>
        <p:nvSpPr>
          <p:cNvPr id="3" name="Content Placeholder 2">
            <a:extLst>
              <a:ext uri="{FF2B5EF4-FFF2-40B4-BE49-F238E27FC236}">
                <a16:creationId xmlns:a16="http://schemas.microsoft.com/office/drawing/2014/main" id="{2F4C9682-51ED-4668-87F2-43C79E52F21D}"/>
              </a:ext>
            </a:extLst>
          </p:cNvPr>
          <p:cNvSpPr>
            <a:spLocks noGrp="1"/>
          </p:cNvSpPr>
          <p:nvPr>
            <p:ph idx="1"/>
          </p:nvPr>
        </p:nvSpPr>
        <p:spPr>
          <a:xfrm>
            <a:off x="457200" y="1600200"/>
            <a:ext cx="8229600" cy="4853136"/>
          </a:xfrm>
        </p:spPr>
        <p:txBody>
          <a:bodyPr/>
          <a:lstStyle/>
          <a:p>
            <a:r>
              <a:rPr lang="en-GB" dirty="0"/>
              <a:t>If you feel you would like some support with your mental health from the MHST, you can:</a:t>
            </a:r>
          </a:p>
          <a:p>
            <a:pPr marL="0" indent="0">
              <a:buNone/>
            </a:pPr>
            <a:r>
              <a:rPr lang="en-GB" dirty="0"/>
              <a:t>   - Speak with your Mental Health Team or Teachers about your concerns, who can then pass on this information (anonymously at this point) to us. </a:t>
            </a:r>
          </a:p>
        </p:txBody>
      </p:sp>
      <p:pic>
        <p:nvPicPr>
          <p:cNvPr id="4" name="Picture 3">
            <a:extLst>
              <a:ext uri="{FF2B5EF4-FFF2-40B4-BE49-F238E27FC236}">
                <a16:creationId xmlns:a16="http://schemas.microsoft.com/office/drawing/2014/main" id="{3D680C11-92AA-4136-8F7F-F4519EA90A22}"/>
              </a:ext>
            </a:extLst>
          </p:cNvPr>
          <p:cNvPicPr>
            <a:picLocks noChangeAspect="1"/>
          </p:cNvPicPr>
          <p:nvPr/>
        </p:nvPicPr>
        <p:blipFill>
          <a:blip r:embed="rId3"/>
          <a:stretch>
            <a:fillRect/>
          </a:stretch>
        </p:blipFill>
        <p:spPr>
          <a:xfrm>
            <a:off x="7678315" y="5763085"/>
            <a:ext cx="1091279" cy="1091279"/>
          </a:xfrm>
          <a:prstGeom prst="rect">
            <a:avLst/>
          </a:prstGeom>
        </p:spPr>
      </p:pic>
      <p:pic>
        <p:nvPicPr>
          <p:cNvPr id="5" name="Picture 4">
            <a:extLst>
              <a:ext uri="{FF2B5EF4-FFF2-40B4-BE49-F238E27FC236}">
                <a16:creationId xmlns:a16="http://schemas.microsoft.com/office/drawing/2014/main" id="{31763D3D-57B0-4728-A14C-4E30C2F97515}"/>
              </a:ext>
            </a:extLst>
          </p:cNvPr>
          <p:cNvPicPr>
            <a:picLocks noChangeAspect="1"/>
          </p:cNvPicPr>
          <p:nvPr/>
        </p:nvPicPr>
        <p:blipFill>
          <a:blip r:embed="rId4"/>
          <a:stretch>
            <a:fillRect/>
          </a:stretch>
        </p:blipFill>
        <p:spPr>
          <a:xfrm>
            <a:off x="367550" y="5763085"/>
            <a:ext cx="1018120" cy="1012024"/>
          </a:xfrm>
          <a:prstGeom prst="rect">
            <a:avLst/>
          </a:prstGeom>
        </p:spPr>
      </p:pic>
      <p:pic>
        <p:nvPicPr>
          <p:cNvPr id="6" name="Picture 5">
            <a:extLst>
              <a:ext uri="{FF2B5EF4-FFF2-40B4-BE49-F238E27FC236}">
                <a16:creationId xmlns:a16="http://schemas.microsoft.com/office/drawing/2014/main" id="{574D4E4E-0408-497F-A116-0E1DCE6FDD7F}"/>
              </a:ext>
            </a:extLst>
          </p:cNvPr>
          <p:cNvPicPr>
            <a:picLocks noChangeAspect="1"/>
          </p:cNvPicPr>
          <p:nvPr/>
        </p:nvPicPr>
        <p:blipFill>
          <a:blip r:embed="rId5"/>
          <a:stretch>
            <a:fillRect/>
          </a:stretch>
        </p:blipFill>
        <p:spPr>
          <a:xfrm>
            <a:off x="361453" y="5763085"/>
            <a:ext cx="1024217" cy="1024217"/>
          </a:xfrm>
          <a:prstGeom prst="rect">
            <a:avLst/>
          </a:prstGeom>
        </p:spPr>
      </p:pic>
    </p:spTree>
    <p:extLst>
      <p:ext uri="{BB962C8B-B14F-4D97-AF65-F5344CB8AC3E}">
        <p14:creationId xmlns:p14="http://schemas.microsoft.com/office/powerpoint/2010/main" val="122593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457199" y="220210"/>
            <a:ext cx="8302200" cy="1143000"/>
          </a:xfrm>
          <a:prstGeom prst="rect">
            <a:avLst/>
          </a:prstGeom>
          <a:solidFill>
            <a:schemeClr val="accent5"/>
          </a:solidFill>
          <a:ln>
            <a:solidFill>
              <a:schemeClr val="bg1"/>
            </a:solid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GB" sz="4000" b="1" dirty="0">
                <a:solidFill>
                  <a:schemeClr val="bg1"/>
                </a:solidFill>
                <a:latin typeface="Calibri" panose="020F0502020204030204" pitchFamily="34" charset="0"/>
                <a:ea typeface="Oswald Medium"/>
                <a:cs typeface="Calibri" panose="020F0502020204030204" pitchFamily="34" charset="0"/>
                <a:sym typeface="Oswald Medium"/>
              </a:rPr>
              <a:t>The 10 a day </a:t>
            </a:r>
            <a:r>
              <a:rPr lang="en-GB" sz="3800" dirty="0">
                <a:solidFill>
                  <a:schemeClr val="bg1"/>
                </a:solidFill>
                <a:latin typeface="Calibri" panose="020F0502020204030204" pitchFamily="34" charset="0"/>
                <a:ea typeface="Oswald Medium"/>
                <a:cs typeface="Calibri" panose="020F0502020204030204" pitchFamily="34" charset="0"/>
                <a:sym typeface="Oswald Medium"/>
              </a:rPr>
              <a:t>choices towards balancing             our mental health </a:t>
            </a:r>
            <a:endParaRPr sz="3800" dirty="0">
              <a:solidFill>
                <a:schemeClr val="bg1"/>
              </a:solidFill>
              <a:latin typeface="Calibri" panose="020F0502020204030204" pitchFamily="34" charset="0"/>
              <a:ea typeface="Oswald Medium"/>
              <a:cs typeface="Calibri" panose="020F0502020204030204" pitchFamily="34" charset="0"/>
              <a:sym typeface="Oswald Medium"/>
            </a:endParaRPr>
          </a:p>
        </p:txBody>
      </p:sp>
      <p:pic>
        <p:nvPicPr>
          <p:cNvPr id="2" name="Picture 1">
            <a:extLst>
              <a:ext uri="{FF2B5EF4-FFF2-40B4-BE49-F238E27FC236}">
                <a16:creationId xmlns:a16="http://schemas.microsoft.com/office/drawing/2014/main" id="{63D83BE8-BFED-4D41-ACE0-CDF8B477F699}"/>
              </a:ext>
            </a:extLst>
          </p:cNvPr>
          <p:cNvPicPr>
            <a:picLocks noChangeAspect="1"/>
          </p:cNvPicPr>
          <p:nvPr/>
        </p:nvPicPr>
        <p:blipFill rotWithShape="1">
          <a:blip r:embed="rId3"/>
          <a:srcRect l="72459" t="42013" r="11475" b="8470"/>
          <a:stretch/>
        </p:blipFill>
        <p:spPr>
          <a:xfrm>
            <a:off x="1157021" y="1363211"/>
            <a:ext cx="6338651" cy="5494790"/>
          </a:xfrm>
          <a:prstGeom prst="rect">
            <a:avLst/>
          </a:prstGeom>
        </p:spPr>
      </p:pic>
      <p:pic>
        <p:nvPicPr>
          <p:cNvPr id="4" name="Picture 3">
            <a:extLst>
              <a:ext uri="{FF2B5EF4-FFF2-40B4-BE49-F238E27FC236}">
                <a16:creationId xmlns:a16="http://schemas.microsoft.com/office/drawing/2014/main" id="{6767BCA4-BF89-4891-84FA-379D3853030F}"/>
              </a:ext>
            </a:extLst>
          </p:cNvPr>
          <p:cNvPicPr>
            <a:picLocks noChangeAspect="1"/>
          </p:cNvPicPr>
          <p:nvPr/>
        </p:nvPicPr>
        <p:blipFill>
          <a:blip r:embed="rId4"/>
          <a:stretch>
            <a:fillRect/>
          </a:stretch>
        </p:blipFill>
        <p:spPr>
          <a:xfrm>
            <a:off x="-22627" y="6099585"/>
            <a:ext cx="1840203" cy="809055"/>
          </a:xfrm>
          <a:prstGeom prst="rect">
            <a:avLst/>
          </a:prstGeom>
        </p:spPr>
      </p:pic>
      <p:pic>
        <p:nvPicPr>
          <p:cNvPr id="5" name="Google Shape;150;p19">
            <a:extLst>
              <a:ext uri="{FF2B5EF4-FFF2-40B4-BE49-F238E27FC236}">
                <a16:creationId xmlns:a16="http://schemas.microsoft.com/office/drawing/2014/main" id="{DA37CE58-80F3-495D-9688-1DCF432F9085}"/>
              </a:ext>
            </a:extLst>
          </p:cNvPr>
          <p:cNvPicPr preferRelativeResize="0"/>
          <p:nvPr/>
        </p:nvPicPr>
        <p:blipFill rotWithShape="1">
          <a:blip r:embed="rId5">
            <a:alphaModFix/>
          </a:blip>
          <a:srcRect/>
          <a:stretch/>
        </p:blipFill>
        <p:spPr>
          <a:xfrm>
            <a:off x="7668344" y="5767034"/>
            <a:ext cx="1090966" cy="1090966"/>
          </a:xfrm>
          <a:prstGeom prst="rect">
            <a:avLst/>
          </a:prstGeom>
          <a:noFill/>
          <a:ln>
            <a:noFill/>
          </a:ln>
        </p:spPr>
      </p:pic>
    </p:spTree>
    <p:extLst>
      <p:ext uri="{BB962C8B-B14F-4D97-AF65-F5344CB8AC3E}">
        <p14:creationId xmlns:p14="http://schemas.microsoft.com/office/powerpoint/2010/main" val="31533412"/>
      </p:ext>
    </p:extLst>
  </p:cSld>
  <p:clrMapOvr>
    <a:masterClrMapping/>
  </p:clrMapOvr>
</p:sld>
</file>

<file path=ppt/theme/theme1.xml><?xml version="1.0" encoding="utf-8"?>
<a:theme xmlns:a="http://schemas.openxmlformats.org/drawingml/2006/main" name="PowerPoint template CFH Devon">
  <a:themeElements>
    <a:clrScheme name="Custom 1">
      <a:dk1>
        <a:sysClr val="windowText" lastClr="000000"/>
      </a:dk1>
      <a:lt1>
        <a:sysClr val="window" lastClr="FFFFFF"/>
      </a:lt1>
      <a:dk2>
        <a:srgbClr val="63B1BC"/>
      </a:dk2>
      <a:lt2>
        <a:srgbClr val="F6BE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CFH Devon</Template>
  <TotalTime>1506</TotalTime>
  <Words>536</Words>
  <Application>Microsoft Office PowerPoint</Application>
  <PresentationFormat>On-screen Show (4:3)</PresentationFormat>
  <Paragraphs>78</Paragraphs>
  <Slides>11</Slides>
  <Notes>11</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Modern Love Caps</vt:lpstr>
      <vt:lpstr>Oswald Medium</vt:lpstr>
      <vt:lpstr>Roboto</vt:lpstr>
      <vt:lpstr>PowerPoint template CFH Devon</vt:lpstr>
      <vt:lpstr> WORKSHOP DETAILS</vt:lpstr>
      <vt:lpstr> MHST Introduction to The Grove  </vt:lpstr>
      <vt:lpstr>Who the MHST are</vt:lpstr>
      <vt:lpstr>What is mental health? </vt:lpstr>
      <vt:lpstr>MHST – What we do</vt:lpstr>
      <vt:lpstr>What we do </vt:lpstr>
      <vt:lpstr>Children’s Experience of MHST</vt:lpstr>
      <vt:lpstr>How do you access MHST?</vt:lpstr>
      <vt:lpstr>The 10 a day choices towards balancing             our mental health </vt:lpstr>
      <vt:lpstr>Resources</vt:lpstr>
      <vt:lpstr>See you soon!</vt:lpstr>
    </vt:vector>
  </TitlesOfParts>
  <Company>Devon Partnership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Berkhout Sharon (Devon Partnership Trust)</dc:creator>
  <cp:lastModifiedBy>Ashton Pam (Children and Family Health Devon)</cp:lastModifiedBy>
  <cp:revision>49</cp:revision>
  <dcterms:created xsi:type="dcterms:W3CDTF">2019-04-01T08:25:03Z</dcterms:created>
  <dcterms:modified xsi:type="dcterms:W3CDTF">2024-09-06T15:05:22Z</dcterms:modified>
</cp:coreProperties>
</file>