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7" r:id="rId3"/>
    <p:sldId id="258" r:id="rId4"/>
    <p:sldId id="260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53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60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778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4833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528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09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816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823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27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59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78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20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54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25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68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76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65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89F944C-E6C9-459F-B817-0A81BEC83B02}" type="datetimeFigureOut">
              <a:rPr lang="en-GB" smtClean="0"/>
              <a:t>16/04/2024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243A9-44DE-4755-8A9E-2E8B383ADF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7483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www.littlewandlelettersandsounds.org.uk/resources/for-parent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hyperlink" Target="https://devoncc.sharepoint.com/sites/PublicDocs/Education/Children/Forms/AllItems.aspx?id=/sites/PublicDocs/Education/Children/Support%20for%20schools%20and%20settings/Healthy%20schools/Education%20psychology/Devon%20approach%20to%20understanding%20CYP%20with%20Literacy%20difficulties.pdf&amp;parent=/sites/PublicDocs/Education/Children/Support%20for%20schools%20and%20settings/Healthy%20schools/Education%20psychology&amp;p=true&amp;ga=1" TargetMode="External"/><Relationship Id="rId4" Type="http://schemas.openxmlformats.org/officeDocument/2006/relationships/hyperlink" Target="https://devoncc.sharepoint.com/:b:/s/PublicDocs/Education/EbTK8aAS02ZEvj9aJLpgoUUBjXEiPN1wt_lF_140jYO86Q?e=NShHH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Supporting Children with Dyslexia</a:t>
            </a:r>
            <a:br>
              <a:rPr lang="en-GB" dirty="0" smtClean="0"/>
            </a:br>
            <a:r>
              <a:rPr lang="en-GB" dirty="0" smtClean="0"/>
              <a:t>at The Grove School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19</a:t>
            </a:r>
            <a:r>
              <a:rPr lang="en-GB" baseline="30000" dirty="0" smtClean="0"/>
              <a:t>th</a:t>
            </a:r>
            <a:r>
              <a:rPr lang="en-GB" dirty="0" smtClean="0"/>
              <a:t> February 2024 SENDCo Team Presentation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39" y="3487784"/>
            <a:ext cx="3491832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Dyslexia?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No single, agreed definition!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31" y="3609181"/>
            <a:ext cx="2952750" cy="155257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We use Devon agreed definition: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“Dyslexia is evident when accurate and fluent reading and/or spelling develops very incompletely or with great difficulty.”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BRITISH PSYCHOLOGICAL SOCIETY      (1999)</a:t>
            </a: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529855" cy="1885533"/>
          </a:xfrm>
        </p:spPr>
        <p:txBody>
          <a:bodyPr/>
          <a:lstStyle/>
          <a:p>
            <a:r>
              <a:rPr lang="en-GB" dirty="0" smtClean="0"/>
              <a:t>Do we assess for Dyslexia?</a:t>
            </a:r>
            <a:br>
              <a:rPr lang="en-GB" dirty="0" smtClean="0"/>
            </a:br>
            <a:r>
              <a:rPr lang="en-GB" sz="2800" dirty="0" smtClean="0">
                <a:solidFill>
                  <a:srgbClr val="FFFF00"/>
                </a:solidFill>
              </a:rPr>
              <a:t>This is tricky due absence of a single agreed explanation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 dirty="0" smtClean="0"/>
              <a:t>In Devon, when we identify a child has literacy difficulties, we focus on individual strengths and needs rather than underlying causes or diagnosis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can refer to Devon </a:t>
            </a:r>
            <a:r>
              <a:rPr lang="en-GB" dirty="0"/>
              <a:t>Specific Learning (SpLD</a:t>
            </a:r>
            <a:r>
              <a:rPr lang="en-GB" dirty="0" smtClean="0"/>
              <a:t>) Advisory Team :</a:t>
            </a:r>
          </a:p>
          <a:p>
            <a:pPr marL="0" indent="0">
              <a:buNone/>
            </a:pPr>
            <a:r>
              <a:rPr lang="en-GB" dirty="0" smtClean="0"/>
              <a:t>Referral criteria includes STANDARISED </a:t>
            </a:r>
            <a:r>
              <a:rPr lang="en-GB" dirty="0"/>
              <a:t>ASSESSMENT</a:t>
            </a:r>
          </a:p>
          <a:p>
            <a:r>
              <a:rPr lang="en-GB" dirty="0"/>
              <a:t>Single Word Reading Test</a:t>
            </a:r>
          </a:p>
          <a:p>
            <a:r>
              <a:rPr lang="en-GB" dirty="0"/>
              <a:t>Single Word Spelling Test</a:t>
            </a:r>
          </a:p>
          <a:p>
            <a:endParaRPr lang="en-GB" dirty="0"/>
          </a:p>
        </p:txBody>
      </p:sp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Dyslexia Pupils in the Classroom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006919"/>
              </p:ext>
            </p:extLst>
          </p:nvPr>
        </p:nvGraphicFramePr>
        <p:xfrm>
          <a:off x="1162594" y="2245973"/>
          <a:ext cx="8887362" cy="4386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076">
                  <a:extLst>
                    <a:ext uri="{9D8B030D-6E8A-4147-A177-3AD203B41FA5}">
                      <a16:colId xmlns:a16="http://schemas.microsoft.com/office/drawing/2014/main" val="3062577067"/>
                    </a:ext>
                  </a:extLst>
                </a:gridCol>
                <a:gridCol w="3919643">
                  <a:extLst>
                    <a:ext uri="{9D8B030D-6E8A-4147-A177-3AD203B41FA5}">
                      <a16:colId xmlns:a16="http://schemas.microsoft.com/office/drawing/2014/main" val="1432718895"/>
                    </a:ext>
                  </a:extLst>
                </a:gridCol>
                <a:gridCol w="3919643">
                  <a:extLst>
                    <a:ext uri="{9D8B030D-6E8A-4147-A177-3AD203B41FA5}">
                      <a16:colId xmlns:a16="http://schemas.microsoft.com/office/drawing/2014/main" val="207029583"/>
                    </a:ext>
                  </a:extLst>
                </a:gridCol>
              </a:tblGrid>
              <a:tr h="315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Universal Provision – 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Cognition and Learning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This SEND inclusive approach is available in our class all the time for which ever children need it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600" dirty="0">
                          <a:effectLst/>
                        </a:rPr>
                        <a:t>Social, emotional and mental health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This SEND inclusive approach is available in our class all the time for which ever children need it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extLst>
                  <a:ext uri="{0D108BD9-81ED-4DB2-BD59-A6C34878D82A}">
                    <a16:rowId xmlns:a16="http://schemas.microsoft.com/office/drawing/2014/main" val="3057173408"/>
                  </a:ext>
                </a:extLst>
              </a:tr>
              <a:tr h="1115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Learning Environment Toolkit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Ensure displayed print is large enough to be read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Little Wandle Phonics/spelling/vocabulary on display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Access to core English resources, e.g. Sound mats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Access to core Maths resources, e.g. Bead string, 100 square / number line, Base 10, Counters, Numicon, Vocabulary maths/banks</a:t>
                      </a:r>
                      <a:endParaRPr lang="en-GB" sz="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500" dirty="0">
                          <a:effectLst/>
                        </a:rPr>
                        <a:t> 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Class agreement/charter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Social and emotional development e.g. buddy systems, friendship strategies, 5-point scale  (1 being low 5 being feeling great)/ feelings display, Worry box or worry monster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Social seating and proximity to the teacher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Identified safe spaces for calming down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Time out systems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Class timetable for the day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extLst>
                  <a:ext uri="{0D108BD9-81ED-4DB2-BD59-A6C34878D82A}">
                    <a16:rowId xmlns:a16="http://schemas.microsoft.com/office/drawing/2014/main" val="156958489"/>
                  </a:ext>
                </a:extLst>
              </a:tr>
              <a:tr h="120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Teacher Toolkit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Support to develop core skills to enable successful learning (e.g. attention, listening skills)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Alternative ways of recording learning (e.g. ipads)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Extra time given to complete tasks which have a focus on prolonged reading and/or listening engagement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Teach spelling ‘tricks’, e.g. mnemonics, rhymes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Provide daily opportunities to experience success, praise effort and be positive about mistakes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Precision teaching of reading, spelling and number facts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Writing / planning frames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Opportunities to develop social development, interaction and promote positive peer relationships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Structured routines, including regular whole-class circle time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Use of choice and motivation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Calming strategies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Tune in to signs of dysregulation - offering movement breaks, pre-empt difficult situations and plan accordingly</a:t>
                      </a:r>
                      <a:endParaRPr lang="en-GB" sz="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500" dirty="0">
                          <a:effectLst/>
                        </a:rPr>
                        <a:t> 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extLst>
                  <a:ext uri="{0D108BD9-81ED-4DB2-BD59-A6C34878D82A}">
                    <a16:rowId xmlns:a16="http://schemas.microsoft.com/office/drawing/2014/main" val="44839070"/>
                  </a:ext>
                </a:extLst>
              </a:tr>
              <a:tr h="461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Pupil Toolkit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Visual task tick sheets / Planning templates to support organisation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Phonics/spelling/vocabulary mats/banks, including sentence openers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Coloured overlays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Visual timetable (now, next)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extLst>
                  <a:ext uri="{0D108BD9-81ED-4DB2-BD59-A6C34878D82A}">
                    <a16:rowId xmlns:a16="http://schemas.microsoft.com/office/drawing/2014/main" val="688942676"/>
                  </a:ext>
                </a:extLst>
              </a:tr>
              <a:tr h="646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The Grove School Intervention strategies 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Language link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Little Wandle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Toe by Toe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1-1 tutor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Social group sessions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Friendship links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Social stories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Lola the therapy school dog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extLst>
                  <a:ext uri="{0D108BD9-81ED-4DB2-BD59-A6C34878D82A}">
                    <a16:rowId xmlns:a16="http://schemas.microsoft.com/office/drawing/2014/main" val="588324602"/>
                  </a:ext>
                </a:extLst>
              </a:tr>
              <a:tr h="646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External Agencies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Educational Psychology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Dyslexia Outreach Service</a:t>
                      </a:r>
                      <a:endParaRPr lang="en-GB" sz="600" dirty="0">
                        <a:effectLst/>
                      </a:endParaRPr>
                    </a:p>
                    <a:p>
                      <a:pPr marL="11557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500" dirty="0">
                          <a:effectLst/>
                        </a:rPr>
                        <a:t> </a:t>
                      </a:r>
                      <a:endParaRPr lang="en-GB" sz="600" dirty="0">
                        <a:effectLst/>
                      </a:endParaRPr>
                    </a:p>
                    <a:p>
                      <a:pPr marL="11557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500" dirty="0">
                          <a:effectLst/>
                        </a:rPr>
                        <a:t> 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GP or Paediatrician</a:t>
                      </a:r>
                      <a:endParaRPr lang="en-GB" sz="6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sz="500" dirty="0">
                          <a:effectLst/>
                        </a:rPr>
                        <a:t>CAMHs Support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12" marR="37112" marT="0" marB="0"/>
                </a:tc>
                <a:extLst>
                  <a:ext uri="{0D108BD9-81ED-4DB2-BD59-A6C34878D82A}">
                    <a16:rowId xmlns:a16="http://schemas.microsoft.com/office/drawing/2014/main" val="107959111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338251" y="1669708"/>
            <a:ext cx="4637314" cy="5762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Excerpts from Class Provision Maps for areas most closely linked to dyslexia challenges:</a:t>
            </a:r>
            <a:endParaRPr lang="en-GB" dirty="0"/>
          </a:p>
        </p:txBody>
      </p:sp>
      <p:pic>
        <p:nvPicPr>
          <p:cNvPr id="4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Systematic Synthetic Phonics (SSP)Programme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38367" y="2627898"/>
            <a:ext cx="11185293" cy="75993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00"/>
                </a:solidFill>
                <a:hlinkClick r:id="rId4"/>
              </a:rPr>
              <a:t>https://www.littlewandlelettersandsounds.org.uk/resources/for-parents</a:t>
            </a:r>
            <a:r>
              <a:rPr lang="en-GB" dirty="0" smtClean="0">
                <a:solidFill>
                  <a:srgbClr val="FFFF00"/>
                </a:solidFill>
                <a:hlinkClick r:id="rId4"/>
              </a:rPr>
              <a:t>/</a:t>
            </a:r>
            <a:endParaRPr lang="en-GB" dirty="0" smtClean="0">
              <a:solidFill>
                <a:srgbClr val="FFFF00"/>
              </a:solidFill>
            </a:endParaRPr>
          </a:p>
          <a:p>
            <a:endParaRPr lang="en-GB" sz="4000" dirty="0" smtClean="0">
              <a:solidFill>
                <a:srgbClr val="FFFF00"/>
              </a:solidFill>
            </a:endParaRPr>
          </a:p>
          <a:p>
            <a:endParaRPr lang="en-GB" sz="40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737359" y="1853248"/>
            <a:ext cx="7746275" cy="903015"/>
          </a:xfrm>
        </p:spPr>
        <p:txBody>
          <a:bodyPr>
            <a:normAutofit/>
          </a:bodyPr>
          <a:lstStyle/>
          <a:p>
            <a:r>
              <a:rPr lang="en-GB" dirty="0" smtClean="0"/>
              <a:t>Research suggests SSP is best way of helping pupils with dyslexia overcome reading and spelling challenges:</a:t>
            </a:r>
            <a:endParaRPr lang="en-GB" dirty="0"/>
          </a:p>
        </p:txBody>
      </p:sp>
      <p:pic>
        <p:nvPicPr>
          <p:cNvPr id="1026" name="Picture 2" descr="https://www.littlewandlelettersandsounds.org.uk/wp-content/uploads/2021/05/Phase-2-sounds-taught-in-Reception-Autumn-1-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4" y="3410331"/>
            <a:ext cx="2851999" cy="20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littlewandlelettersandsounds.org.uk/wp-content/uploads/2021/05/Phase-2-sounds-taught-in-Reception-Autumn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39" y="3463265"/>
            <a:ext cx="3063665" cy="20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littlewandlelettersandsounds.org.uk/wp-content/uploads/2021/05/Letters-and-sounds-video-covers-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59" y="3561194"/>
            <a:ext cx="33337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50656" y="5742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6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Today’s Further Action Points from Discussion with Parents and Carers: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See Devon’s “Dyslexia” Policy for further reference (and understand how it can differ from private Dyslexia assessments: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4"/>
              </a:rPr>
              <a:t>https://devoncc.sharepoint.com/:b:/</a:t>
            </a:r>
            <a:r>
              <a:rPr lang="en-GB" dirty="0" smtClean="0">
                <a:solidFill>
                  <a:schemeClr val="bg1"/>
                </a:solidFill>
                <a:hlinkClick r:id="rId4"/>
              </a:rPr>
              <a:t>s/PublicDocs/Education/EbTK8aAS02ZEvj9aJLpgoUUBjXEiPN1wt_lF_140jYO86Q?e=NShHH3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  <a:hlinkClick r:id="rId5"/>
              </a:rPr>
              <a:t>New Link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Support parents and carers in learning and using pure phonic sounds when helping their children at home with reading and spelling:</a:t>
            </a:r>
          </a:p>
          <a:p>
            <a:pPr>
              <a:buAutoNum type="arabicPeriod"/>
            </a:pPr>
            <a:r>
              <a:rPr lang="en-GB" dirty="0" smtClean="0"/>
              <a:t>Use the “Little Wandle” reference videos from previous slide</a:t>
            </a:r>
          </a:p>
          <a:p>
            <a:pPr>
              <a:buAutoNum type="arabicPeriod"/>
            </a:pPr>
            <a:r>
              <a:rPr lang="en-GB" dirty="0" smtClean="0"/>
              <a:t>Extend invitation to annual Early Years Foundation Stage (EYFS) Reception Staff Phonics Meeting to all parents and carers</a:t>
            </a:r>
            <a:endParaRPr lang="en-GB" dirty="0"/>
          </a:p>
        </p:txBody>
      </p:sp>
      <p:pic>
        <p:nvPicPr>
          <p:cNvPr id="3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7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840F0E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10393</TotalTime>
  <Words>595</Words>
  <Application>Microsoft Office PowerPoint</Application>
  <PresentationFormat>Widescreen</PresentationFormat>
  <Paragraphs>79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Century Gothic</vt:lpstr>
      <vt:lpstr>Courier New</vt:lpstr>
      <vt:lpstr>Symbol</vt:lpstr>
      <vt:lpstr>Times New Roman</vt:lpstr>
      <vt:lpstr>Wingdings 3</vt:lpstr>
      <vt:lpstr>Ion</vt:lpstr>
      <vt:lpstr>Supporting Children with Dyslexia at The Grove School</vt:lpstr>
      <vt:lpstr>What is Dyslexia?</vt:lpstr>
      <vt:lpstr>Do we assess for Dyslexia? This is tricky due absence of a single agreed explanation </vt:lpstr>
      <vt:lpstr>Supporting Dyslexia Pupils in the Classroom</vt:lpstr>
      <vt:lpstr>Our Systematic Synthetic Phonics (SSP)Programme</vt:lpstr>
      <vt:lpstr>Today’s Further Action Points from Discussion with Parents and Carers: 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Counter</dc:creator>
  <cp:lastModifiedBy>Jo Counter</cp:lastModifiedBy>
  <cp:revision>35</cp:revision>
  <dcterms:created xsi:type="dcterms:W3CDTF">2024-02-21T09:49:42Z</dcterms:created>
  <dcterms:modified xsi:type="dcterms:W3CDTF">2024-04-16T11:25:58Z</dcterms:modified>
</cp:coreProperties>
</file>